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sldIdLst>
    <p:sldId id="256" r:id="rId2"/>
    <p:sldId id="262" r:id="rId3"/>
    <p:sldId id="263" r:id="rId4"/>
    <p:sldId id="283" r:id="rId5"/>
    <p:sldId id="267" r:id="rId6"/>
    <p:sldId id="282" r:id="rId7"/>
    <p:sldId id="268" r:id="rId8"/>
    <p:sldId id="284" r:id="rId9"/>
    <p:sldId id="258" r:id="rId10"/>
    <p:sldId id="266" r:id="rId11"/>
    <p:sldId id="259" r:id="rId12"/>
    <p:sldId id="278" r:id="rId13"/>
    <p:sldId id="260" r:id="rId14"/>
    <p:sldId id="285" r:id="rId15"/>
    <p:sldId id="280" r:id="rId16"/>
    <p:sldId id="286" r:id="rId17"/>
    <p:sldId id="261" r:id="rId18"/>
    <p:sldId id="265" r:id="rId19"/>
    <p:sldId id="271" r:id="rId20"/>
    <p:sldId id="274" r:id="rId21"/>
    <p:sldId id="287" r:id="rId22"/>
    <p:sldId id="270" r:id="rId23"/>
  </p:sldIdLst>
  <p:sldSz cx="6858000" cy="9906000" type="A4"/>
  <p:notesSz cx="6711950" cy="9844088"/>
  <p:defaultTextStyle>
    <a:defPPr>
      <a:defRPr lang="de-DE"/>
    </a:defPPr>
    <a:lvl1pPr marL="0" algn="l" defTabSz="683755" rtl="0" eaLnBrk="1" latinLnBrk="0" hangingPunct="1">
      <a:defRPr sz="1347" kern="1200">
        <a:solidFill>
          <a:schemeClr val="tx1"/>
        </a:solidFill>
        <a:latin typeface="+mn-lt"/>
        <a:ea typeface="+mn-ea"/>
        <a:cs typeface="+mn-cs"/>
      </a:defRPr>
    </a:lvl1pPr>
    <a:lvl2pPr marL="341877" algn="l" defTabSz="683755" rtl="0" eaLnBrk="1" latinLnBrk="0" hangingPunct="1">
      <a:defRPr sz="1347" kern="1200">
        <a:solidFill>
          <a:schemeClr val="tx1"/>
        </a:solidFill>
        <a:latin typeface="+mn-lt"/>
        <a:ea typeface="+mn-ea"/>
        <a:cs typeface="+mn-cs"/>
      </a:defRPr>
    </a:lvl2pPr>
    <a:lvl3pPr marL="683755" algn="l" defTabSz="683755" rtl="0" eaLnBrk="1" latinLnBrk="0" hangingPunct="1">
      <a:defRPr sz="1347" kern="1200">
        <a:solidFill>
          <a:schemeClr val="tx1"/>
        </a:solidFill>
        <a:latin typeface="+mn-lt"/>
        <a:ea typeface="+mn-ea"/>
        <a:cs typeface="+mn-cs"/>
      </a:defRPr>
    </a:lvl3pPr>
    <a:lvl4pPr marL="1025631" algn="l" defTabSz="683755" rtl="0" eaLnBrk="1" latinLnBrk="0" hangingPunct="1">
      <a:defRPr sz="1347" kern="1200">
        <a:solidFill>
          <a:schemeClr val="tx1"/>
        </a:solidFill>
        <a:latin typeface="+mn-lt"/>
        <a:ea typeface="+mn-ea"/>
        <a:cs typeface="+mn-cs"/>
      </a:defRPr>
    </a:lvl4pPr>
    <a:lvl5pPr marL="1367508" algn="l" defTabSz="683755" rtl="0" eaLnBrk="1" latinLnBrk="0" hangingPunct="1">
      <a:defRPr sz="1347" kern="1200">
        <a:solidFill>
          <a:schemeClr val="tx1"/>
        </a:solidFill>
        <a:latin typeface="+mn-lt"/>
        <a:ea typeface="+mn-ea"/>
        <a:cs typeface="+mn-cs"/>
      </a:defRPr>
    </a:lvl5pPr>
    <a:lvl6pPr marL="1709385" algn="l" defTabSz="683755" rtl="0" eaLnBrk="1" latinLnBrk="0" hangingPunct="1">
      <a:defRPr sz="1347" kern="1200">
        <a:solidFill>
          <a:schemeClr val="tx1"/>
        </a:solidFill>
        <a:latin typeface="+mn-lt"/>
        <a:ea typeface="+mn-ea"/>
        <a:cs typeface="+mn-cs"/>
      </a:defRPr>
    </a:lvl6pPr>
    <a:lvl7pPr marL="2051262" algn="l" defTabSz="683755" rtl="0" eaLnBrk="1" latinLnBrk="0" hangingPunct="1">
      <a:defRPr sz="1347" kern="1200">
        <a:solidFill>
          <a:schemeClr val="tx1"/>
        </a:solidFill>
        <a:latin typeface="+mn-lt"/>
        <a:ea typeface="+mn-ea"/>
        <a:cs typeface="+mn-cs"/>
      </a:defRPr>
    </a:lvl7pPr>
    <a:lvl8pPr marL="2393139" algn="l" defTabSz="683755" rtl="0" eaLnBrk="1" latinLnBrk="0" hangingPunct="1">
      <a:defRPr sz="1347" kern="1200">
        <a:solidFill>
          <a:schemeClr val="tx1"/>
        </a:solidFill>
        <a:latin typeface="+mn-lt"/>
        <a:ea typeface="+mn-ea"/>
        <a:cs typeface="+mn-cs"/>
      </a:defRPr>
    </a:lvl8pPr>
    <a:lvl9pPr marL="2735016" algn="l" defTabSz="683755" rtl="0" eaLnBrk="1" latinLnBrk="0" hangingPunct="1">
      <a:defRPr sz="13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ver" initials="S" lastIdx="0" clrIdx="0">
    <p:extLst>
      <p:ext uri="{19B8F6BF-5375-455C-9EA6-DF929625EA0E}">
        <p15:presenceInfo xmlns:p15="http://schemas.microsoft.com/office/powerpoint/2012/main" userId="Serv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FF00FF"/>
    <a:srgbClr val="808000"/>
    <a:srgbClr val="0000FF"/>
    <a:srgbClr val="CC9900"/>
    <a:srgbClr val="33CCCC"/>
    <a:srgbClr val="000000"/>
    <a:srgbClr val="800080"/>
    <a:srgbClr val="7030A0"/>
    <a:srgbClr val="8A3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57" autoAdjust="0"/>
    <p:restoredTop sz="94660"/>
  </p:normalViewPr>
  <p:slideViewPr>
    <p:cSldViewPr snapToGrid="0">
      <p:cViewPr varScale="1">
        <p:scale>
          <a:sx n="80" d="100"/>
          <a:sy n="80" d="100"/>
        </p:scale>
        <p:origin x="22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08300"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02063" y="0"/>
            <a:ext cx="2908300" cy="493713"/>
          </a:xfrm>
          <a:prstGeom prst="rect">
            <a:avLst/>
          </a:prstGeom>
        </p:spPr>
        <p:txBody>
          <a:bodyPr vert="horz" lIns="91440" tIns="45720" rIns="91440" bIns="45720" rtlCol="0"/>
          <a:lstStyle>
            <a:lvl1pPr algn="r">
              <a:defRPr sz="1200"/>
            </a:lvl1pPr>
          </a:lstStyle>
          <a:p>
            <a:fld id="{921827D9-68B0-462F-8F37-6B885F353754}" type="datetimeFigureOut">
              <a:rPr lang="de-DE" smtClean="0"/>
              <a:t>16.02.2026</a:t>
            </a:fld>
            <a:endParaRPr lang="de-DE"/>
          </a:p>
        </p:txBody>
      </p:sp>
      <p:sp>
        <p:nvSpPr>
          <p:cNvPr id="4" name="Folienbildplatzhalter 3"/>
          <p:cNvSpPr>
            <a:spLocks noGrp="1" noRot="1" noChangeAspect="1"/>
          </p:cNvSpPr>
          <p:nvPr>
            <p:ph type="sldImg" idx="2"/>
          </p:nvPr>
        </p:nvSpPr>
        <p:spPr>
          <a:xfrm>
            <a:off x="2205038" y="1230313"/>
            <a:ext cx="2301875" cy="33226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1513" y="4737100"/>
            <a:ext cx="5368925" cy="387667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50375"/>
            <a:ext cx="2908300"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02063" y="9350375"/>
            <a:ext cx="2908300" cy="493713"/>
          </a:xfrm>
          <a:prstGeom prst="rect">
            <a:avLst/>
          </a:prstGeom>
        </p:spPr>
        <p:txBody>
          <a:bodyPr vert="horz" lIns="91440" tIns="45720" rIns="91440" bIns="45720" rtlCol="0" anchor="b"/>
          <a:lstStyle>
            <a:lvl1pPr algn="r">
              <a:defRPr sz="1200"/>
            </a:lvl1pPr>
          </a:lstStyle>
          <a:p>
            <a:fld id="{F2BD0C3F-36C9-4E70-A485-9A0AE9C585D2}" type="slidenum">
              <a:rPr lang="de-DE" smtClean="0"/>
              <a:t>‹Nr.›</a:t>
            </a:fld>
            <a:endParaRPr lang="de-DE"/>
          </a:p>
        </p:txBody>
      </p:sp>
    </p:spTree>
    <p:extLst>
      <p:ext uri="{BB962C8B-B14F-4D97-AF65-F5344CB8AC3E}">
        <p14:creationId xmlns:p14="http://schemas.microsoft.com/office/powerpoint/2010/main" val="177811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BD0C3F-36C9-4E70-A485-9A0AE9C585D2}" type="slidenum">
              <a:rPr lang="de-DE" smtClean="0"/>
              <a:t>1</a:t>
            </a:fld>
            <a:endParaRPr lang="de-DE"/>
          </a:p>
        </p:txBody>
      </p:sp>
    </p:spTree>
    <p:extLst>
      <p:ext uri="{BB962C8B-B14F-4D97-AF65-F5344CB8AC3E}">
        <p14:creationId xmlns:p14="http://schemas.microsoft.com/office/powerpoint/2010/main" val="294322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D690545E-DD83-4E06-BFAD-BF4633DC651B}" type="datetimeFigureOut">
              <a:rPr lang="de-DE" smtClean="0"/>
              <a:t>16.02.2026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144508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690545E-DD83-4E06-BFAD-BF4633DC651B}" type="datetimeFigureOut">
              <a:rPr lang="de-DE" smtClean="0"/>
              <a:t>16.02.2026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390966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690545E-DD83-4E06-BFAD-BF4633DC651B}" type="datetimeFigureOut">
              <a:rPr lang="de-DE" smtClean="0"/>
              <a:t>16.02.2026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119608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690545E-DD83-4E06-BFAD-BF4633DC651B}" type="datetimeFigureOut">
              <a:rPr lang="de-DE" smtClean="0"/>
              <a:t>16.02.2026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89691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D690545E-DD83-4E06-BFAD-BF4633DC651B}" type="datetimeFigureOut">
              <a:rPr lang="de-DE" smtClean="0"/>
              <a:t>16.02.2026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117399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690545E-DD83-4E06-BFAD-BF4633DC651B}" type="datetimeFigureOut">
              <a:rPr lang="de-DE" smtClean="0"/>
              <a:t>16.02.2026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286905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690545E-DD83-4E06-BFAD-BF4633DC651B}" type="datetimeFigureOut">
              <a:rPr lang="de-DE" smtClean="0"/>
              <a:t>16.02.2026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302846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D690545E-DD83-4E06-BFAD-BF4633DC651B}" type="datetimeFigureOut">
              <a:rPr lang="de-DE" smtClean="0"/>
              <a:t>16.02.2026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178059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0545E-DD83-4E06-BFAD-BF4633DC651B}" type="datetimeFigureOut">
              <a:rPr lang="de-DE" smtClean="0"/>
              <a:t>16.02.2026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105518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e Placeholder 4"/>
          <p:cNvSpPr>
            <a:spLocks noGrp="1"/>
          </p:cNvSpPr>
          <p:nvPr>
            <p:ph type="dt" sz="half" idx="10"/>
          </p:nvPr>
        </p:nvSpPr>
        <p:spPr/>
        <p:txBody>
          <a:bodyPr/>
          <a:lstStyle/>
          <a:p>
            <a:fld id="{D690545E-DD83-4E06-BFAD-BF4633DC651B}" type="datetimeFigureOut">
              <a:rPr lang="de-DE" smtClean="0"/>
              <a:t>16.02.2026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170346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e Placeholder 4"/>
          <p:cNvSpPr>
            <a:spLocks noGrp="1"/>
          </p:cNvSpPr>
          <p:nvPr>
            <p:ph type="dt" sz="half" idx="10"/>
          </p:nvPr>
        </p:nvSpPr>
        <p:spPr/>
        <p:txBody>
          <a:bodyPr/>
          <a:lstStyle/>
          <a:p>
            <a:fld id="{D690545E-DD83-4E06-BFAD-BF4633DC651B}" type="datetimeFigureOut">
              <a:rPr lang="de-DE" smtClean="0"/>
              <a:t>16.02.2026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259519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690545E-DD83-4E06-BFAD-BF4633DC651B}" type="datetimeFigureOut">
              <a:rPr lang="de-DE" smtClean="0"/>
              <a:t>16.02.2026</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8F58F3A-80DF-4917-9ABB-7019B7CDAA6B}" type="slidenum">
              <a:rPr lang="de-DE" smtClean="0"/>
              <a:t>‹Nr.›</a:t>
            </a:fld>
            <a:endParaRPr lang="de-DE"/>
          </a:p>
        </p:txBody>
      </p:sp>
    </p:spTree>
    <p:extLst>
      <p:ext uri="{BB962C8B-B14F-4D97-AF65-F5344CB8AC3E}">
        <p14:creationId xmlns:p14="http://schemas.microsoft.com/office/powerpoint/2010/main" val="327144708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merowitzgmbh@web.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temerowitz.de/Kontakt/AGB"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73128" y="4102269"/>
            <a:ext cx="5867547" cy="4847481"/>
          </a:xfrm>
          <a:prstGeom prst="rect">
            <a:avLst/>
          </a:prstGeom>
          <a:noFill/>
        </p:spPr>
        <p:txBody>
          <a:bodyPr wrap="square" rtlCol="0">
            <a:spAutoFit/>
          </a:bodyPr>
          <a:lstStyle/>
          <a:p>
            <a:r>
              <a:rPr lang="de-DE" sz="1600" dirty="0">
                <a:solidFill>
                  <a:srgbClr val="7030A0"/>
                </a:solidFill>
                <a:latin typeface="+mj-lt"/>
              </a:rPr>
              <a:t>                                </a:t>
            </a:r>
            <a:r>
              <a:rPr lang="de-DE" sz="1600" b="1" dirty="0">
                <a:solidFill>
                  <a:srgbClr val="800080"/>
                </a:solidFill>
                <a:latin typeface="+mj-lt"/>
              </a:rPr>
              <a:t>Konditorei  -  Café  -  Catering</a:t>
            </a:r>
          </a:p>
          <a:p>
            <a:endParaRPr lang="de-DE" sz="1600" dirty="0">
              <a:latin typeface="+mj-lt"/>
            </a:endParaRPr>
          </a:p>
          <a:p>
            <a:endParaRPr lang="de-DE" sz="1600" dirty="0">
              <a:latin typeface="+mj-lt"/>
            </a:endParaRPr>
          </a:p>
          <a:p>
            <a:r>
              <a:rPr lang="de-DE" sz="1600" dirty="0">
                <a:latin typeface="+mj-lt"/>
              </a:rPr>
              <a:t>Unsere Auswahl wird von Hand und mit Liebe zum Detail kreiert, </a:t>
            </a:r>
          </a:p>
          <a:p>
            <a:r>
              <a:rPr lang="de-DE" sz="1600" dirty="0">
                <a:latin typeface="+mj-lt"/>
              </a:rPr>
              <a:t>von Menschen mit Begeisterung und </a:t>
            </a:r>
            <a:r>
              <a:rPr lang="de-DE" sz="1600" dirty="0" err="1" smtClean="0">
                <a:latin typeface="+mj-lt"/>
              </a:rPr>
              <a:t>Spass</a:t>
            </a:r>
            <a:r>
              <a:rPr lang="de-DE" sz="1600" dirty="0" smtClean="0">
                <a:latin typeface="+mj-lt"/>
              </a:rPr>
              <a:t> </a:t>
            </a:r>
            <a:r>
              <a:rPr lang="de-DE" sz="1600" dirty="0">
                <a:latin typeface="+mj-lt"/>
              </a:rPr>
              <a:t>am Handwerk. </a:t>
            </a:r>
          </a:p>
          <a:p>
            <a:endParaRPr lang="de-DE" sz="1600" dirty="0">
              <a:latin typeface="+mj-lt"/>
            </a:endParaRPr>
          </a:p>
          <a:p>
            <a:r>
              <a:rPr lang="de-DE" sz="1600" dirty="0">
                <a:latin typeface="+mj-lt"/>
              </a:rPr>
              <a:t>Wir freuen uns über eine Kontaktaufnahme!</a:t>
            </a:r>
          </a:p>
          <a:p>
            <a:endParaRPr lang="de-DE" sz="1600" dirty="0">
              <a:latin typeface="+mj-lt"/>
            </a:endParaRPr>
          </a:p>
          <a:p>
            <a:r>
              <a:rPr lang="de-DE" sz="1600" dirty="0">
                <a:latin typeface="+mj-lt"/>
              </a:rPr>
              <a:t>Telefon:	               089 / </a:t>
            </a:r>
            <a:r>
              <a:rPr lang="de-DE" sz="1600" dirty="0" smtClean="0">
                <a:latin typeface="+mj-lt"/>
              </a:rPr>
              <a:t>1297169</a:t>
            </a:r>
            <a:endParaRPr lang="de-DE" sz="1600" dirty="0">
              <a:latin typeface="+mj-lt"/>
            </a:endParaRPr>
          </a:p>
          <a:p>
            <a:r>
              <a:rPr lang="de-DE" sz="1600" dirty="0">
                <a:latin typeface="+mj-lt"/>
              </a:rPr>
              <a:t>Fax: 		089 / </a:t>
            </a:r>
            <a:r>
              <a:rPr lang="de-DE" sz="1600" dirty="0" smtClean="0">
                <a:latin typeface="+mj-lt"/>
              </a:rPr>
              <a:t>1297371 </a:t>
            </a:r>
            <a:endParaRPr lang="de-DE" sz="1600" dirty="0">
              <a:latin typeface="+mj-lt"/>
            </a:endParaRPr>
          </a:p>
          <a:p>
            <a:r>
              <a:rPr lang="de-DE" sz="1600" dirty="0">
                <a:latin typeface="+mj-lt"/>
              </a:rPr>
              <a:t>E-Mail:     	</a:t>
            </a:r>
            <a:r>
              <a:rPr lang="de-DE" sz="1600" u="sng" dirty="0">
                <a:latin typeface="+mj-lt"/>
              </a:rPr>
              <a:t>s</a:t>
            </a:r>
            <a:r>
              <a:rPr lang="de-DE" sz="1600" u="sng" dirty="0">
                <a:latin typeface="+mj-lt"/>
                <a:hlinkClick r:id="rId3">
                  <a:extLst>
                    <a:ext uri="{A12FA001-AC4F-418D-AE19-62706E023703}">
                      <ahyp:hlinkClr xmlns:ahyp="http://schemas.microsoft.com/office/drawing/2018/hyperlinkcolor" xmlns="" val="tx"/>
                    </a:ext>
                  </a:extLst>
                </a:hlinkClick>
              </a:rPr>
              <a:t>temerowitzgmbh@web.de</a:t>
            </a:r>
            <a:r>
              <a:rPr lang="de-DE" sz="1600" dirty="0">
                <a:latin typeface="+mj-lt"/>
              </a:rPr>
              <a:t> </a:t>
            </a:r>
          </a:p>
          <a:p>
            <a:r>
              <a:rPr lang="de-DE" sz="1600" dirty="0">
                <a:latin typeface="+mj-lt"/>
              </a:rPr>
              <a:t>Info:		www.stemerowitz.de</a:t>
            </a:r>
          </a:p>
          <a:p>
            <a:r>
              <a:rPr lang="de-DE" sz="1600" dirty="0">
                <a:latin typeface="+mj-lt"/>
              </a:rPr>
              <a:t>		</a:t>
            </a:r>
            <a:r>
              <a:rPr lang="de-DE" sz="1600" dirty="0" smtClean="0">
                <a:latin typeface="+mj-lt"/>
              </a:rPr>
              <a:t>www.stemerowitz.de/catering</a:t>
            </a:r>
            <a:endParaRPr lang="de-DE" sz="1600" dirty="0">
              <a:latin typeface="+mj-lt"/>
            </a:endParaRPr>
          </a:p>
          <a:p>
            <a:r>
              <a:rPr lang="de-DE" sz="1600" dirty="0">
                <a:latin typeface="+mj-lt"/>
              </a:rPr>
              <a:t> </a:t>
            </a:r>
          </a:p>
          <a:p>
            <a:endParaRPr lang="de-DE" sz="1600" dirty="0">
              <a:latin typeface="+mj-lt"/>
            </a:endParaRPr>
          </a:p>
          <a:p>
            <a:r>
              <a:rPr lang="de-DE" sz="1600" dirty="0">
                <a:latin typeface="+mj-lt"/>
              </a:rPr>
              <a:t>Herzliche </a:t>
            </a:r>
            <a:r>
              <a:rPr lang="de-DE" sz="1600" dirty="0" err="1" smtClean="0">
                <a:latin typeface="+mj-lt"/>
              </a:rPr>
              <a:t>Grüsse</a:t>
            </a:r>
            <a:r>
              <a:rPr lang="de-DE" sz="1600" dirty="0">
                <a:latin typeface="+mj-lt"/>
              </a:rPr>
              <a:t>,</a:t>
            </a:r>
          </a:p>
          <a:p>
            <a:r>
              <a:rPr lang="de-DE" sz="1600" dirty="0">
                <a:latin typeface="+mj-lt"/>
              </a:rPr>
              <a:t>               </a:t>
            </a:r>
            <a:r>
              <a:rPr lang="de-DE" sz="1600" dirty="0" smtClean="0">
                <a:latin typeface="+mj-lt"/>
              </a:rPr>
              <a:t>Meryem Stemerowitz  </a:t>
            </a:r>
            <a:endParaRPr lang="de-DE" sz="1600" dirty="0">
              <a:latin typeface="+mj-lt"/>
            </a:endParaRPr>
          </a:p>
          <a:p>
            <a:endParaRPr lang="de-DE" sz="1600" dirty="0">
              <a:latin typeface="Lucida Handwriting" panose="03010101010101010101" pitchFamily="66" charset="0"/>
            </a:endParaRPr>
          </a:p>
          <a:p>
            <a:endParaRPr lang="de-DE" sz="1200" dirty="0">
              <a:latin typeface="Lucida Handwriting" panose="03010101010101010101" pitchFamily="66" charset="0"/>
            </a:endParaRPr>
          </a:p>
          <a:p>
            <a:r>
              <a:rPr lang="de-DE" sz="900" dirty="0"/>
              <a:t>Irrtümer und Änderungen vorbehalten. </a:t>
            </a:r>
            <a:endParaRPr lang="de-DE" sz="1000" dirty="0"/>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928" y="805296"/>
            <a:ext cx="2428875" cy="2905125"/>
          </a:xfrm>
          <a:prstGeom prst="rect">
            <a:avLst/>
          </a:prstGeom>
        </p:spPr>
      </p:pic>
      <p:sp>
        <p:nvSpPr>
          <p:cNvPr id="4" name="Rechteck 3"/>
          <p:cNvSpPr/>
          <p:nvPr/>
        </p:nvSpPr>
        <p:spPr>
          <a:xfrm>
            <a:off x="199490" y="165100"/>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199490" y="354674"/>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199490" y="9288304"/>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199490" y="9588500"/>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Herz 7">
            <a:extLst>
              <a:ext uri="{FF2B5EF4-FFF2-40B4-BE49-F238E27FC236}">
                <a16:creationId xmlns:a16="http://schemas.microsoft.com/office/drawing/2014/main" id="{2BA0FDD2-5BD4-417A-802F-1D6E7C9A2E8F}"/>
              </a:ext>
            </a:extLst>
          </p:cNvPr>
          <p:cNvSpPr/>
          <p:nvPr/>
        </p:nvSpPr>
        <p:spPr>
          <a:xfrm>
            <a:off x="3086312" y="8133347"/>
            <a:ext cx="145860" cy="108284"/>
          </a:xfrm>
          <a:prstGeom prst="hear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800080"/>
              </a:solidFill>
            </a:endParaRPr>
          </a:p>
        </p:txBody>
      </p:sp>
    </p:spTree>
    <p:extLst>
      <p:ext uri="{BB962C8B-B14F-4D97-AF65-F5344CB8AC3E}">
        <p14:creationId xmlns:p14="http://schemas.microsoft.com/office/powerpoint/2010/main" val="164127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ieren 28"/>
          <p:cNvGrpSpPr/>
          <p:nvPr/>
        </p:nvGrpSpPr>
        <p:grpSpPr>
          <a:xfrm>
            <a:off x="225123" y="138781"/>
            <a:ext cx="6408864" cy="440742"/>
            <a:chOff x="225123" y="123998"/>
            <a:chExt cx="6408864" cy="440742"/>
          </a:xfrm>
        </p:grpSpPr>
        <p:sp>
          <p:nvSpPr>
            <p:cNvPr id="31" name="Rechteck 30"/>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5" name="Gruppieren 34"/>
          <p:cNvGrpSpPr/>
          <p:nvPr/>
        </p:nvGrpSpPr>
        <p:grpSpPr>
          <a:xfrm>
            <a:off x="225123" y="9310970"/>
            <a:ext cx="6408864" cy="440742"/>
            <a:chOff x="225123" y="9310970"/>
            <a:chExt cx="6408864" cy="440742"/>
          </a:xfrm>
        </p:grpSpPr>
        <p:sp>
          <p:nvSpPr>
            <p:cNvPr id="36" name="Rechteck 35"/>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5" name="Textfeld 14">
            <a:extLst>
              <a:ext uri="{FF2B5EF4-FFF2-40B4-BE49-F238E27FC236}">
                <a16:creationId xmlns:a16="http://schemas.microsoft.com/office/drawing/2014/main" id="{58395577-6D4B-4E09-B461-6619AE85D8A0}"/>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Vegan – hier nochmal alle Produkte zusammengefasst</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6" name="Tabelle 15">
            <a:extLst>
              <a:ext uri="{FF2B5EF4-FFF2-40B4-BE49-F238E27FC236}">
                <a16:creationId xmlns:a16="http://schemas.microsoft.com/office/drawing/2014/main" id="{0B77F860-1ABD-40A1-BE8E-4EB3E45B6D61}"/>
              </a:ext>
            </a:extLst>
          </p:cNvPr>
          <p:cNvGraphicFramePr>
            <a:graphicFrameLocks noGrp="1"/>
          </p:cNvGraphicFramePr>
          <p:nvPr>
            <p:extLst>
              <p:ext uri="{D42A27DB-BD31-4B8C-83A1-F6EECF244321}">
                <p14:modId xmlns:p14="http://schemas.microsoft.com/office/powerpoint/2010/main" val="102278228"/>
              </p:ext>
            </p:extLst>
          </p:nvPr>
        </p:nvGraphicFramePr>
        <p:xfrm>
          <a:off x="475320" y="1451438"/>
          <a:ext cx="5905407" cy="7655198"/>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solidFill>
                            <a:schemeClr val="tx1"/>
                          </a:solidFill>
                          <a:latin typeface="+mj-lt"/>
                        </a:rPr>
                        <a:t>Art.Nr</a:t>
                      </a:r>
                      <a:r>
                        <a:rPr lang="de-DE" dirty="0">
                          <a:solidFill>
                            <a:schemeClr val="tx1"/>
                          </a:solidFill>
                          <a:latin typeface="+mj-lt"/>
                        </a:rPr>
                        <a:t>.</a:t>
                      </a:r>
                    </a:p>
                  </a:txBody>
                  <a:tcPr/>
                </a:tc>
                <a:tc>
                  <a:txBody>
                    <a:bodyPr/>
                    <a:lstStyle/>
                    <a:p>
                      <a:r>
                        <a:rPr lang="de-DE" dirty="0">
                          <a:solidFill>
                            <a:schemeClr val="tx1"/>
                          </a:solidFill>
                          <a:latin typeface="+mj-lt"/>
                        </a:rPr>
                        <a:t>Artikelbezeichnung</a:t>
                      </a:r>
                    </a:p>
                  </a:txBody>
                  <a:tcPr/>
                </a:tc>
                <a:tc>
                  <a:txBody>
                    <a:bodyPr/>
                    <a:lstStyle/>
                    <a:p>
                      <a:r>
                        <a:rPr lang="de-DE" dirty="0">
                          <a:solidFill>
                            <a:schemeClr val="tx1"/>
                          </a:solidFill>
                          <a:latin typeface="+mj-lt"/>
                        </a:rPr>
                        <a:t>Preis in Euro</a:t>
                      </a:r>
                    </a:p>
                  </a:txBody>
                  <a:tcPr/>
                </a:tc>
                <a:extLst>
                  <a:ext uri="{0D108BD9-81ED-4DB2-BD59-A6C34878D82A}">
                    <a16:rowId xmlns:a16="http://schemas.microsoft.com/office/drawing/2014/main" val="762067438"/>
                  </a:ext>
                </a:extLst>
              </a:tr>
              <a:tr h="360947">
                <a:tc>
                  <a:txBody>
                    <a:bodyPr/>
                    <a:lstStyle/>
                    <a:p>
                      <a:r>
                        <a:rPr lang="de-DE" dirty="0">
                          <a:solidFill>
                            <a:schemeClr val="tx1"/>
                          </a:solidFill>
                          <a:latin typeface="+mj-lt"/>
                        </a:rPr>
                        <a:t>1360</a:t>
                      </a:r>
                    </a:p>
                  </a:txBody>
                  <a:tcPr/>
                </a:tc>
                <a:tc>
                  <a:txBody>
                    <a:bodyPr/>
                    <a:lstStyle/>
                    <a:p>
                      <a:r>
                        <a:rPr lang="de-DE" dirty="0" smtClean="0">
                          <a:solidFill>
                            <a:schemeClr val="tx1"/>
                          </a:solidFill>
                          <a:latin typeface="+mj-lt"/>
                        </a:rPr>
                        <a:t>gebratenes </a:t>
                      </a:r>
                      <a:r>
                        <a:rPr lang="de-DE" dirty="0">
                          <a:solidFill>
                            <a:schemeClr val="tx1"/>
                          </a:solidFill>
                          <a:latin typeface="+mj-lt"/>
                        </a:rPr>
                        <a:t>Frischgemüse 100g</a:t>
                      </a:r>
                    </a:p>
                  </a:txBody>
                  <a:tcPr/>
                </a:tc>
                <a:tc>
                  <a:txBody>
                    <a:bodyPr/>
                    <a:lstStyle/>
                    <a:p>
                      <a:r>
                        <a:rPr lang="de-DE" dirty="0" smtClean="0">
                          <a:solidFill>
                            <a:schemeClr val="tx1"/>
                          </a:solidFill>
                          <a:latin typeface="+mj-lt"/>
                        </a:rPr>
                        <a:t>  4,80</a:t>
                      </a:r>
                      <a:endParaRPr lang="de-DE" dirty="0">
                        <a:solidFill>
                          <a:schemeClr val="tx1"/>
                        </a:solidFill>
                        <a:latin typeface="+mj-lt"/>
                      </a:endParaRPr>
                    </a:p>
                  </a:txBody>
                  <a:tcPr/>
                </a:tc>
                <a:extLst>
                  <a:ext uri="{0D108BD9-81ED-4DB2-BD59-A6C34878D82A}">
                    <a16:rowId xmlns:a16="http://schemas.microsoft.com/office/drawing/2014/main" val="1203916663"/>
                  </a:ext>
                </a:extLst>
              </a:tr>
              <a:tr h="348916">
                <a:tc>
                  <a:txBody>
                    <a:bodyPr/>
                    <a:lstStyle/>
                    <a:p>
                      <a:r>
                        <a:rPr lang="de-DE" dirty="0">
                          <a:solidFill>
                            <a:schemeClr val="tx1"/>
                          </a:solidFill>
                          <a:latin typeface="+mj-lt"/>
                        </a:rPr>
                        <a:t>3202</a:t>
                      </a:r>
                    </a:p>
                  </a:txBody>
                  <a:tcPr/>
                </a:tc>
                <a:tc>
                  <a:txBody>
                    <a:bodyPr/>
                    <a:lstStyle/>
                    <a:p>
                      <a:r>
                        <a:rPr lang="de-DE" dirty="0" err="1" smtClean="0">
                          <a:solidFill>
                            <a:schemeClr val="tx1"/>
                          </a:solidFill>
                          <a:latin typeface="+mj-lt"/>
                        </a:rPr>
                        <a:t>Spiess</a:t>
                      </a:r>
                      <a:r>
                        <a:rPr lang="de-DE" dirty="0" smtClean="0">
                          <a:solidFill>
                            <a:schemeClr val="tx1"/>
                          </a:solidFill>
                          <a:latin typeface="+mj-lt"/>
                        </a:rPr>
                        <a:t> </a:t>
                      </a:r>
                      <a:r>
                        <a:rPr lang="de-DE" dirty="0">
                          <a:solidFill>
                            <a:schemeClr val="tx1"/>
                          </a:solidFill>
                          <a:latin typeface="+mj-lt"/>
                        </a:rPr>
                        <a:t>mit rohem Gemüse</a:t>
                      </a:r>
                    </a:p>
                  </a:txBody>
                  <a:tcPr/>
                </a:tc>
                <a:tc>
                  <a:txBody>
                    <a:bodyPr/>
                    <a:lstStyle/>
                    <a:p>
                      <a:r>
                        <a:rPr lang="de-DE" dirty="0" smtClean="0">
                          <a:solidFill>
                            <a:schemeClr val="tx1"/>
                          </a:solidFill>
                          <a:latin typeface="+mj-lt"/>
                        </a:rPr>
                        <a:t>  3,80</a:t>
                      </a:r>
                      <a:endParaRPr lang="de-DE" dirty="0">
                        <a:solidFill>
                          <a:schemeClr val="tx1"/>
                        </a:solidFill>
                        <a:latin typeface="+mj-lt"/>
                      </a:endParaRPr>
                    </a:p>
                  </a:txBody>
                  <a:tcPr/>
                </a:tc>
                <a:extLst>
                  <a:ext uri="{0D108BD9-81ED-4DB2-BD59-A6C34878D82A}">
                    <a16:rowId xmlns:a16="http://schemas.microsoft.com/office/drawing/2014/main" val="4085486170"/>
                  </a:ext>
                </a:extLst>
              </a:tr>
              <a:tr h="360947">
                <a:tc>
                  <a:txBody>
                    <a:bodyPr/>
                    <a:lstStyle/>
                    <a:p>
                      <a:r>
                        <a:rPr lang="de-DE" dirty="0">
                          <a:solidFill>
                            <a:schemeClr val="tx1"/>
                          </a:solidFill>
                          <a:latin typeface="+mj-lt"/>
                        </a:rPr>
                        <a:t>3216</a:t>
                      </a:r>
                    </a:p>
                  </a:txBody>
                  <a:tcPr/>
                </a:tc>
                <a:tc>
                  <a:txBody>
                    <a:bodyPr/>
                    <a:lstStyle/>
                    <a:p>
                      <a:r>
                        <a:rPr lang="de-DE" dirty="0" err="1" smtClean="0">
                          <a:solidFill>
                            <a:schemeClr val="tx1"/>
                          </a:solidFill>
                          <a:latin typeface="+mj-lt"/>
                        </a:rPr>
                        <a:t>Spiess</a:t>
                      </a:r>
                      <a:r>
                        <a:rPr lang="de-DE" dirty="0" smtClean="0">
                          <a:solidFill>
                            <a:schemeClr val="tx1"/>
                          </a:solidFill>
                          <a:latin typeface="+mj-lt"/>
                        </a:rPr>
                        <a:t> </a:t>
                      </a:r>
                      <a:r>
                        <a:rPr lang="de-DE" dirty="0">
                          <a:solidFill>
                            <a:schemeClr val="tx1"/>
                          </a:solidFill>
                          <a:latin typeface="+mj-lt"/>
                        </a:rPr>
                        <a:t>mit gebratenem Gemüse</a:t>
                      </a:r>
                    </a:p>
                  </a:txBody>
                  <a:tcPr/>
                </a:tc>
                <a:tc>
                  <a:txBody>
                    <a:bodyPr/>
                    <a:lstStyle/>
                    <a:p>
                      <a:r>
                        <a:rPr lang="de-DE" dirty="0" smtClean="0">
                          <a:solidFill>
                            <a:schemeClr val="tx1"/>
                          </a:solidFill>
                          <a:latin typeface="+mj-lt"/>
                        </a:rPr>
                        <a:t>  </a:t>
                      </a:r>
                      <a:r>
                        <a:rPr lang="de-DE" dirty="0" smtClean="0">
                          <a:solidFill>
                            <a:schemeClr val="tx1"/>
                          </a:solidFill>
                          <a:latin typeface="+mj-lt"/>
                        </a:rPr>
                        <a:t>4,80</a:t>
                      </a:r>
                      <a:endParaRPr lang="de-DE" dirty="0">
                        <a:solidFill>
                          <a:schemeClr val="tx1"/>
                        </a:solidFill>
                        <a:latin typeface="+mj-lt"/>
                      </a:endParaRPr>
                    </a:p>
                  </a:txBody>
                  <a:tcPr/>
                </a:tc>
                <a:extLst>
                  <a:ext uri="{0D108BD9-81ED-4DB2-BD59-A6C34878D82A}">
                    <a16:rowId xmlns:a16="http://schemas.microsoft.com/office/drawing/2014/main" val="342936744"/>
                  </a:ext>
                </a:extLst>
              </a:tr>
              <a:tr h="372979">
                <a:tc>
                  <a:txBody>
                    <a:bodyPr/>
                    <a:lstStyle/>
                    <a:p>
                      <a:r>
                        <a:rPr lang="de-DE" dirty="0">
                          <a:solidFill>
                            <a:schemeClr val="tx1"/>
                          </a:solidFill>
                          <a:latin typeface="+mj-lt"/>
                        </a:rPr>
                        <a:t>1359</a:t>
                      </a:r>
                    </a:p>
                  </a:txBody>
                  <a:tcPr/>
                </a:tc>
                <a:tc>
                  <a:txBody>
                    <a:bodyPr/>
                    <a:lstStyle/>
                    <a:p>
                      <a:r>
                        <a:rPr lang="de-DE" dirty="0">
                          <a:solidFill>
                            <a:schemeClr val="tx1"/>
                          </a:solidFill>
                          <a:latin typeface="+mj-lt"/>
                        </a:rPr>
                        <a:t>Vollkornsemmel belegt mit Hummus und gebratenem Gemüse</a:t>
                      </a:r>
                    </a:p>
                  </a:txBody>
                  <a:tcPr/>
                </a:tc>
                <a:tc>
                  <a:txBody>
                    <a:bodyPr/>
                    <a:lstStyle/>
                    <a:p>
                      <a:r>
                        <a:rPr lang="de-DE" dirty="0" smtClean="0">
                          <a:solidFill>
                            <a:schemeClr val="tx1"/>
                          </a:solidFill>
                          <a:latin typeface="+mj-lt"/>
                        </a:rPr>
                        <a:t>  4,20</a:t>
                      </a:r>
                      <a:endParaRPr lang="de-DE" dirty="0">
                        <a:solidFill>
                          <a:schemeClr val="tx1"/>
                        </a:solidFill>
                        <a:latin typeface="+mj-lt"/>
                      </a:endParaRPr>
                    </a:p>
                  </a:txBody>
                  <a:tcPr/>
                </a:tc>
                <a:extLst>
                  <a:ext uri="{0D108BD9-81ED-4DB2-BD59-A6C34878D82A}">
                    <a16:rowId xmlns:a16="http://schemas.microsoft.com/office/drawing/2014/main" val="2525124229"/>
                  </a:ext>
                </a:extLst>
              </a:tr>
              <a:tr h="372979">
                <a:tc>
                  <a:txBody>
                    <a:bodyPr/>
                    <a:lstStyle/>
                    <a:p>
                      <a:r>
                        <a:rPr lang="de-DE" dirty="0">
                          <a:solidFill>
                            <a:schemeClr val="tx1"/>
                          </a:solidFill>
                          <a:latin typeface="+mj-lt"/>
                        </a:rPr>
                        <a:t>1368</a:t>
                      </a:r>
                    </a:p>
                  </a:txBody>
                  <a:tcPr/>
                </a:tc>
                <a:tc>
                  <a:txBody>
                    <a:bodyPr/>
                    <a:lstStyle/>
                    <a:p>
                      <a:r>
                        <a:rPr lang="de-DE" dirty="0">
                          <a:solidFill>
                            <a:schemeClr val="tx1"/>
                          </a:solidFill>
                          <a:latin typeface="+mj-lt"/>
                        </a:rPr>
                        <a:t>Vollkornsemmel belegt mit Avocado</a:t>
                      </a:r>
                    </a:p>
                  </a:txBody>
                  <a:tcPr/>
                </a:tc>
                <a:tc>
                  <a:txBody>
                    <a:bodyPr/>
                    <a:lstStyle/>
                    <a:p>
                      <a:r>
                        <a:rPr lang="de-DE" dirty="0" smtClean="0">
                          <a:solidFill>
                            <a:schemeClr val="tx1"/>
                          </a:solidFill>
                          <a:latin typeface="+mj-lt"/>
                        </a:rPr>
                        <a:t>  4,20</a:t>
                      </a:r>
                      <a:endParaRPr lang="de-DE" dirty="0">
                        <a:solidFill>
                          <a:schemeClr val="tx1"/>
                        </a:solidFill>
                        <a:latin typeface="+mj-lt"/>
                      </a:endParaRPr>
                    </a:p>
                  </a:txBody>
                  <a:tcPr/>
                </a:tc>
                <a:extLst>
                  <a:ext uri="{0D108BD9-81ED-4DB2-BD59-A6C34878D82A}">
                    <a16:rowId xmlns:a16="http://schemas.microsoft.com/office/drawing/2014/main" val="2563798479"/>
                  </a:ext>
                </a:extLst>
              </a:tr>
              <a:tr h="348916">
                <a:tc>
                  <a:txBody>
                    <a:bodyPr/>
                    <a:lstStyle/>
                    <a:p>
                      <a:r>
                        <a:rPr lang="de-DE" dirty="0">
                          <a:solidFill>
                            <a:schemeClr val="tx1"/>
                          </a:solidFill>
                          <a:latin typeface="+mj-lt"/>
                        </a:rPr>
                        <a:t>1356</a:t>
                      </a:r>
                    </a:p>
                  </a:txBody>
                  <a:tcPr/>
                </a:tc>
                <a:tc>
                  <a:txBody>
                    <a:bodyPr/>
                    <a:lstStyle/>
                    <a:p>
                      <a:r>
                        <a:rPr lang="de-DE" dirty="0">
                          <a:solidFill>
                            <a:schemeClr val="tx1"/>
                          </a:solidFill>
                          <a:latin typeface="+mj-lt"/>
                        </a:rPr>
                        <a:t>Börek mit Spinat</a:t>
                      </a: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1012953519"/>
                  </a:ext>
                </a:extLst>
              </a:tr>
              <a:tr h="397042">
                <a:tc>
                  <a:txBody>
                    <a:bodyPr/>
                    <a:lstStyle/>
                    <a:p>
                      <a:r>
                        <a:rPr lang="de-DE" sz="1350" kern="1200" dirty="0">
                          <a:solidFill>
                            <a:schemeClr val="tx1"/>
                          </a:solidFill>
                          <a:latin typeface="+mj-lt"/>
                          <a:ea typeface="+mn-ea"/>
                          <a:cs typeface="+mn-cs"/>
                        </a:rPr>
                        <a:t>1362</a:t>
                      </a:r>
                    </a:p>
                  </a:txBody>
                  <a:tcPr/>
                </a:tc>
                <a:tc>
                  <a:txBody>
                    <a:bodyPr/>
                    <a:lstStyle/>
                    <a:p>
                      <a:r>
                        <a:rPr lang="de-DE" sz="1350" kern="1200" dirty="0">
                          <a:solidFill>
                            <a:schemeClr val="tx1"/>
                          </a:solidFill>
                          <a:latin typeface="+mj-lt"/>
                          <a:ea typeface="+mn-ea"/>
                          <a:cs typeface="+mn-cs"/>
                        </a:rPr>
                        <a:t>Maisecken belegt mit Hummus und gebratenem Gemüse</a:t>
                      </a: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1941578330"/>
                  </a:ext>
                </a:extLst>
              </a:tr>
              <a:tr h="385011">
                <a:tc>
                  <a:txBody>
                    <a:bodyPr/>
                    <a:lstStyle/>
                    <a:p>
                      <a:r>
                        <a:rPr lang="de-DE" sz="1350" kern="1200" dirty="0">
                          <a:solidFill>
                            <a:schemeClr val="tx1"/>
                          </a:solidFill>
                          <a:latin typeface="+mj-lt"/>
                          <a:ea typeface="+mn-ea"/>
                          <a:cs typeface="+mn-cs"/>
                        </a:rPr>
                        <a:t>439</a:t>
                      </a:r>
                    </a:p>
                  </a:txBody>
                  <a:tcPr/>
                </a:tc>
                <a:tc>
                  <a:txBody>
                    <a:bodyPr/>
                    <a:lstStyle/>
                    <a:p>
                      <a:r>
                        <a:rPr lang="de-DE" sz="1350" kern="1200" dirty="0">
                          <a:solidFill>
                            <a:schemeClr val="tx1"/>
                          </a:solidFill>
                          <a:latin typeface="+mj-lt"/>
                          <a:ea typeface="+mn-ea"/>
                          <a:cs typeface="+mn-cs"/>
                        </a:rPr>
                        <a:t>Bananenkuchen</a:t>
                      </a:r>
                    </a:p>
                  </a:txBody>
                  <a:tcPr/>
                </a:tc>
                <a:tc>
                  <a:txBody>
                    <a:bodyPr/>
                    <a:lstStyle/>
                    <a:p>
                      <a:r>
                        <a:rPr lang="de-DE" dirty="0" smtClean="0">
                          <a:solidFill>
                            <a:schemeClr val="tx1"/>
                          </a:solidFill>
                          <a:latin typeface="+mj-lt"/>
                        </a:rPr>
                        <a:t>  4,20</a:t>
                      </a:r>
                      <a:endParaRPr lang="de-DE" dirty="0">
                        <a:solidFill>
                          <a:schemeClr val="tx1"/>
                        </a:solidFill>
                        <a:latin typeface="+mj-lt"/>
                      </a:endParaRPr>
                    </a:p>
                  </a:txBody>
                  <a:tcPr/>
                </a:tc>
                <a:extLst>
                  <a:ext uri="{0D108BD9-81ED-4DB2-BD59-A6C34878D82A}">
                    <a16:rowId xmlns:a16="http://schemas.microsoft.com/office/drawing/2014/main" val="1487451340"/>
                  </a:ext>
                </a:extLst>
              </a:tr>
              <a:tr h="399448">
                <a:tc>
                  <a:txBody>
                    <a:bodyPr/>
                    <a:lstStyle/>
                    <a:p>
                      <a:r>
                        <a:rPr lang="de-DE" sz="1350" kern="1200" dirty="0">
                          <a:solidFill>
                            <a:schemeClr val="tx1"/>
                          </a:solidFill>
                          <a:latin typeface="+mj-lt"/>
                          <a:ea typeface="+mn-ea"/>
                          <a:cs typeface="+mn-cs"/>
                        </a:rPr>
                        <a:t>501</a:t>
                      </a:r>
                    </a:p>
                  </a:txBody>
                  <a:tcPr/>
                </a:tc>
                <a:tc>
                  <a:txBody>
                    <a:bodyPr/>
                    <a:lstStyle/>
                    <a:p>
                      <a:r>
                        <a:rPr lang="de-DE" sz="1350" kern="1200" dirty="0">
                          <a:solidFill>
                            <a:schemeClr val="tx1"/>
                          </a:solidFill>
                          <a:latin typeface="+mj-lt"/>
                          <a:ea typeface="+mn-ea"/>
                          <a:cs typeface="+mn-cs"/>
                        </a:rPr>
                        <a:t>Apfelkuchen</a:t>
                      </a: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4048282751"/>
                  </a:ext>
                </a:extLst>
              </a:tr>
              <a:tr h="385010">
                <a:tc>
                  <a:txBody>
                    <a:bodyPr/>
                    <a:lstStyle/>
                    <a:p>
                      <a:r>
                        <a:rPr lang="de-DE" sz="1350" kern="1200" dirty="0">
                          <a:solidFill>
                            <a:schemeClr val="tx1"/>
                          </a:solidFill>
                          <a:latin typeface="+mj-lt"/>
                          <a:ea typeface="+mn-ea"/>
                          <a:cs typeface="+mn-cs"/>
                        </a:rPr>
                        <a:t>609</a:t>
                      </a:r>
                    </a:p>
                  </a:txBody>
                  <a:tcPr/>
                </a:tc>
                <a:tc>
                  <a:txBody>
                    <a:bodyPr/>
                    <a:lstStyle/>
                    <a:p>
                      <a:r>
                        <a:rPr lang="de-DE" sz="1350" kern="1200" dirty="0">
                          <a:solidFill>
                            <a:schemeClr val="tx1"/>
                          </a:solidFill>
                          <a:latin typeface="+mj-lt"/>
                          <a:ea typeface="+mn-ea"/>
                          <a:cs typeface="+mn-cs"/>
                        </a:rPr>
                        <a:t>Müslischnitten</a:t>
                      </a:r>
                    </a:p>
                  </a:txBody>
                  <a:tcPr/>
                </a:tc>
                <a:tc>
                  <a:txBody>
                    <a:bodyPr/>
                    <a:lstStyle/>
                    <a:p>
                      <a:r>
                        <a:rPr lang="de-DE" dirty="0" smtClean="0">
                          <a:solidFill>
                            <a:schemeClr val="tx1"/>
                          </a:solidFill>
                          <a:latin typeface="+mj-lt"/>
                        </a:rPr>
                        <a:t>  </a:t>
                      </a:r>
                      <a:r>
                        <a:rPr lang="de-DE" dirty="0" smtClean="0">
                          <a:solidFill>
                            <a:schemeClr val="tx1"/>
                          </a:solidFill>
                          <a:latin typeface="+mj-lt"/>
                        </a:rPr>
                        <a:t>3,70</a:t>
                      </a:r>
                      <a:endParaRPr lang="de-DE" dirty="0">
                        <a:solidFill>
                          <a:schemeClr val="tx1"/>
                        </a:solidFill>
                        <a:latin typeface="+mj-lt"/>
                      </a:endParaRPr>
                    </a:p>
                  </a:txBody>
                  <a:tcPr/>
                </a:tc>
                <a:extLst>
                  <a:ext uri="{0D108BD9-81ED-4DB2-BD59-A6C34878D82A}">
                    <a16:rowId xmlns:a16="http://schemas.microsoft.com/office/drawing/2014/main" val="4249243544"/>
                  </a:ext>
                </a:extLst>
              </a:tr>
              <a:tr h="409074">
                <a:tc>
                  <a:txBody>
                    <a:bodyPr/>
                    <a:lstStyle/>
                    <a:p>
                      <a:r>
                        <a:rPr lang="de-DE" sz="1350" kern="1200" dirty="0">
                          <a:solidFill>
                            <a:schemeClr val="tx1"/>
                          </a:solidFill>
                          <a:latin typeface="+mj-lt"/>
                          <a:ea typeface="+mn-ea"/>
                          <a:cs typeface="+mn-cs"/>
                        </a:rPr>
                        <a:t>1101</a:t>
                      </a:r>
                    </a:p>
                  </a:txBody>
                  <a:tcPr/>
                </a:tc>
                <a:tc>
                  <a:txBody>
                    <a:bodyPr/>
                    <a:lstStyle/>
                    <a:p>
                      <a:r>
                        <a:rPr lang="de-DE" sz="1350" kern="1200" dirty="0">
                          <a:solidFill>
                            <a:schemeClr val="tx1"/>
                          </a:solidFill>
                          <a:latin typeface="+mj-lt"/>
                          <a:ea typeface="+mn-ea"/>
                          <a:cs typeface="+mn-cs"/>
                        </a:rPr>
                        <a:t>Veganes Körnerbrot kg</a:t>
                      </a:r>
                    </a:p>
                  </a:txBody>
                  <a:tcPr/>
                </a:tc>
                <a:tc>
                  <a:txBody>
                    <a:bodyPr/>
                    <a:lstStyle/>
                    <a:p>
                      <a:r>
                        <a:rPr lang="de-DE" dirty="0" smtClean="0">
                          <a:solidFill>
                            <a:schemeClr val="tx1"/>
                          </a:solidFill>
                          <a:latin typeface="+mj-lt"/>
                        </a:rPr>
                        <a:t>15,00</a:t>
                      </a:r>
                      <a:endParaRPr lang="de-DE" dirty="0">
                        <a:solidFill>
                          <a:schemeClr val="tx1"/>
                        </a:solidFill>
                        <a:latin typeface="+mj-lt"/>
                      </a:endParaRPr>
                    </a:p>
                  </a:txBody>
                  <a:tcPr/>
                </a:tc>
                <a:extLst>
                  <a:ext uri="{0D108BD9-81ED-4DB2-BD59-A6C34878D82A}">
                    <a16:rowId xmlns:a16="http://schemas.microsoft.com/office/drawing/2014/main" val="411908793"/>
                  </a:ext>
                </a:extLst>
              </a:tr>
              <a:tr h="387417">
                <a:tc>
                  <a:txBody>
                    <a:bodyPr/>
                    <a:lstStyle/>
                    <a:p>
                      <a:r>
                        <a:rPr lang="de-DE" sz="1350" kern="1200" dirty="0">
                          <a:solidFill>
                            <a:schemeClr val="tx1"/>
                          </a:solidFill>
                          <a:latin typeface="+mj-lt"/>
                          <a:ea typeface="+mn-ea"/>
                          <a:cs typeface="+mn-cs"/>
                        </a:rPr>
                        <a:t>607</a:t>
                      </a:r>
                    </a:p>
                  </a:txBody>
                  <a:tcPr/>
                </a:tc>
                <a:tc>
                  <a:txBody>
                    <a:bodyPr/>
                    <a:lstStyle/>
                    <a:p>
                      <a:r>
                        <a:rPr lang="de-DE" sz="1350" kern="1200" dirty="0">
                          <a:solidFill>
                            <a:schemeClr val="tx1"/>
                          </a:solidFill>
                          <a:latin typeface="+mj-lt"/>
                          <a:ea typeface="+mn-ea"/>
                          <a:cs typeface="+mn-cs"/>
                        </a:rPr>
                        <a:t>Mandelhörnchen</a:t>
                      </a: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2402867003"/>
                  </a:ext>
                </a:extLst>
              </a:tr>
              <a:tr h="385011">
                <a:tc>
                  <a:txBody>
                    <a:bodyPr/>
                    <a:lstStyle/>
                    <a:p>
                      <a:r>
                        <a:rPr lang="de-DE" sz="1350" kern="1200" dirty="0" smtClean="0">
                          <a:solidFill>
                            <a:schemeClr val="tx1"/>
                          </a:solidFill>
                          <a:latin typeface="+mj-lt"/>
                          <a:ea typeface="+mn-ea"/>
                          <a:cs typeface="+mn-cs"/>
                        </a:rPr>
                        <a:t>3226</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Müsli</a:t>
                      </a:r>
                      <a:r>
                        <a:rPr lang="de-DE" sz="1350" kern="1200" baseline="0" dirty="0" smtClean="0">
                          <a:solidFill>
                            <a:schemeClr val="tx1"/>
                          </a:solidFill>
                          <a:latin typeface="+mj-lt"/>
                          <a:ea typeface="+mn-ea"/>
                          <a:cs typeface="+mn-cs"/>
                        </a:rPr>
                        <a:t> vegan </a:t>
                      </a:r>
                      <a:r>
                        <a:rPr lang="de-DE" sz="1350" kern="1200" baseline="0" dirty="0" err="1" smtClean="0">
                          <a:solidFill>
                            <a:schemeClr val="tx1"/>
                          </a:solidFill>
                          <a:latin typeface="+mj-lt"/>
                          <a:ea typeface="+mn-ea"/>
                          <a:cs typeface="+mn-cs"/>
                        </a:rPr>
                        <a:t>spezial</a:t>
                      </a:r>
                      <a:r>
                        <a:rPr lang="de-DE" sz="1350" kern="1200" baseline="0" dirty="0" smtClean="0">
                          <a:solidFill>
                            <a:schemeClr val="tx1"/>
                          </a:solidFill>
                          <a:latin typeface="+mj-lt"/>
                          <a:ea typeface="+mn-ea"/>
                          <a:cs typeface="+mn-cs"/>
                        </a:rPr>
                        <a:t> 400 ml</a:t>
                      </a:r>
                      <a:endParaRPr lang="de-DE" sz="1350" kern="1200" dirty="0">
                        <a:solidFill>
                          <a:schemeClr val="tx1"/>
                        </a:solidFill>
                        <a:latin typeface="+mj-lt"/>
                        <a:ea typeface="+mn-ea"/>
                        <a:cs typeface="+mn-cs"/>
                      </a:endParaRP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2702008525"/>
                  </a:ext>
                </a:extLst>
              </a:tr>
              <a:tr h="433136">
                <a:tc>
                  <a:txBody>
                    <a:bodyPr/>
                    <a:lstStyle/>
                    <a:p>
                      <a:r>
                        <a:rPr lang="de-DE" sz="1350" kern="1200" dirty="0" smtClean="0">
                          <a:solidFill>
                            <a:schemeClr val="tx1"/>
                          </a:solidFill>
                          <a:latin typeface="+mj-lt"/>
                          <a:ea typeface="+mn-ea"/>
                          <a:cs typeface="+mn-cs"/>
                        </a:rPr>
                        <a:t>3227</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Müsli vegan </a:t>
                      </a:r>
                      <a:r>
                        <a:rPr lang="de-DE" sz="1350" kern="1200" dirty="0" err="1" smtClean="0">
                          <a:solidFill>
                            <a:schemeClr val="tx1"/>
                          </a:solidFill>
                          <a:latin typeface="+mj-lt"/>
                          <a:ea typeface="+mn-ea"/>
                          <a:cs typeface="+mn-cs"/>
                        </a:rPr>
                        <a:t>spezial</a:t>
                      </a:r>
                      <a:r>
                        <a:rPr lang="de-DE" sz="1350" kern="1200" dirty="0" smtClean="0">
                          <a:solidFill>
                            <a:schemeClr val="tx1"/>
                          </a:solidFill>
                          <a:latin typeface="+mj-lt"/>
                          <a:ea typeface="+mn-ea"/>
                          <a:cs typeface="+mn-cs"/>
                        </a:rPr>
                        <a:t> 250 ml</a:t>
                      </a:r>
                      <a:endParaRPr lang="de-DE" sz="1350" kern="1200" dirty="0">
                        <a:solidFill>
                          <a:schemeClr val="tx1"/>
                        </a:solidFill>
                        <a:latin typeface="+mj-lt"/>
                        <a:ea typeface="+mn-ea"/>
                        <a:cs typeface="+mn-cs"/>
                      </a:endParaRPr>
                    </a:p>
                  </a:txBody>
                  <a:tcPr/>
                </a:tc>
                <a:tc>
                  <a:txBody>
                    <a:bodyPr/>
                    <a:lstStyle/>
                    <a:p>
                      <a:r>
                        <a:rPr lang="de-DE" dirty="0" smtClean="0">
                          <a:solidFill>
                            <a:schemeClr val="tx1"/>
                          </a:solidFill>
                          <a:latin typeface="+mj-lt"/>
                        </a:rPr>
                        <a:t>  3,80</a:t>
                      </a:r>
                      <a:endParaRPr lang="de-DE" dirty="0">
                        <a:solidFill>
                          <a:schemeClr val="tx1"/>
                        </a:solidFill>
                        <a:latin typeface="+mj-lt"/>
                      </a:endParaRPr>
                    </a:p>
                  </a:txBody>
                  <a:tcPr/>
                </a:tc>
                <a:extLst>
                  <a:ext uri="{0D108BD9-81ED-4DB2-BD59-A6C34878D82A}">
                    <a16:rowId xmlns:a16="http://schemas.microsoft.com/office/drawing/2014/main" val="2585180340"/>
                  </a:ext>
                </a:extLst>
              </a:tr>
              <a:tr h="360948">
                <a:tc>
                  <a:txBody>
                    <a:bodyPr/>
                    <a:lstStyle/>
                    <a:p>
                      <a:r>
                        <a:rPr lang="de-DE" sz="1350" kern="1200" dirty="0" smtClean="0">
                          <a:solidFill>
                            <a:schemeClr val="tx1"/>
                          </a:solidFill>
                          <a:latin typeface="+mj-lt"/>
                          <a:ea typeface="+mn-ea"/>
                          <a:cs typeface="+mn-cs"/>
                        </a:rPr>
                        <a:t>1255</a:t>
                      </a:r>
                      <a:endParaRPr lang="de-DE" sz="1350" kern="1200" dirty="0">
                        <a:solidFill>
                          <a:schemeClr val="tx1"/>
                        </a:solidFill>
                        <a:latin typeface="+mj-lt"/>
                        <a:ea typeface="+mn-ea"/>
                        <a:cs typeface="+mn-cs"/>
                      </a:endParaRPr>
                    </a:p>
                  </a:txBody>
                  <a:tcPr/>
                </a:tc>
                <a:tc>
                  <a:txBody>
                    <a:bodyPr/>
                    <a:lstStyle/>
                    <a:p>
                      <a:r>
                        <a:rPr lang="de-DE" sz="1350" kern="1200" dirty="0" err="1" smtClean="0">
                          <a:solidFill>
                            <a:schemeClr val="tx1"/>
                          </a:solidFill>
                          <a:latin typeface="+mj-lt"/>
                          <a:ea typeface="+mn-ea"/>
                          <a:cs typeface="+mn-cs"/>
                        </a:rPr>
                        <a:t>Breze</a:t>
                      </a:r>
                      <a:r>
                        <a:rPr lang="de-DE" sz="1350" kern="1200" dirty="0" smtClean="0">
                          <a:solidFill>
                            <a:schemeClr val="tx1"/>
                          </a:solidFill>
                          <a:latin typeface="+mj-lt"/>
                          <a:ea typeface="+mn-ea"/>
                          <a:cs typeface="+mn-cs"/>
                        </a:rPr>
                        <a:t> vegan mit </a:t>
                      </a:r>
                      <a:r>
                        <a:rPr lang="de-DE" sz="1350" kern="1200" dirty="0" err="1" smtClean="0">
                          <a:solidFill>
                            <a:schemeClr val="tx1"/>
                          </a:solidFill>
                          <a:latin typeface="+mj-lt"/>
                          <a:ea typeface="+mn-ea"/>
                          <a:cs typeface="+mn-cs"/>
                        </a:rPr>
                        <a:t>Hummus</a:t>
                      </a:r>
                      <a:endParaRPr lang="de-DE" sz="1350" kern="1200" dirty="0">
                        <a:solidFill>
                          <a:schemeClr val="tx1"/>
                        </a:solidFill>
                        <a:latin typeface="+mj-lt"/>
                        <a:ea typeface="+mn-ea"/>
                        <a:cs typeface="+mn-cs"/>
                      </a:endParaRPr>
                    </a:p>
                  </a:txBody>
                  <a:tcPr/>
                </a:tc>
                <a:tc>
                  <a:txBody>
                    <a:bodyPr/>
                    <a:lstStyle/>
                    <a:p>
                      <a:r>
                        <a:rPr lang="de-DE" dirty="0" smtClean="0">
                          <a:solidFill>
                            <a:schemeClr val="tx1"/>
                          </a:solidFill>
                          <a:latin typeface="+mj-lt"/>
                        </a:rPr>
                        <a:t>  2,20</a:t>
                      </a:r>
                    </a:p>
                  </a:txBody>
                  <a:tcPr/>
                </a:tc>
                <a:extLst>
                  <a:ext uri="{0D108BD9-81ED-4DB2-BD59-A6C34878D82A}">
                    <a16:rowId xmlns:a16="http://schemas.microsoft.com/office/drawing/2014/main" val="4280985642"/>
                  </a:ext>
                </a:extLst>
              </a:tr>
              <a:tr h="606960">
                <a:tc>
                  <a:txBody>
                    <a:bodyPr/>
                    <a:lstStyle/>
                    <a:p>
                      <a:r>
                        <a:rPr lang="de-DE" sz="1350" kern="1200" dirty="0" smtClean="0">
                          <a:solidFill>
                            <a:schemeClr val="tx1"/>
                          </a:solidFill>
                          <a:latin typeface="+mj-lt"/>
                          <a:ea typeface="+mn-ea"/>
                          <a:cs typeface="+mn-cs"/>
                        </a:rPr>
                        <a:t>1256</a:t>
                      </a:r>
                      <a:endParaRPr lang="de-DE" sz="1350" kern="1200" dirty="0">
                        <a:solidFill>
                          <a:schemeClr val="tx1"/>
                        </a:solidFill>
                        <a:latin typeface="+mj-lt"/>
                        <a:ea typeface="+mn-ea"/>
                        <a:cs typeface="+mn-cs"/>
                      </a:endParaRPr>
                    </a:p>
                  </a:txBody>
                  <a:tcPr/>
                </a:tc>
                <a:tc>
                  <a:txBody>
                    <a:bodyPr/>
                    <a:lstStyle/>
                    <a:p>
                      <a:r>
                        <a:rPr lang="de-DE" sz="1350" kern="1200" dirty="0" err="1" smtClean="0">
                          <a:solidFill>
                            <a:schemeClr val="tx1"/>
                          </a:solidFill>
                          <a:latin typeface="+mj-lt"/>
                          <a:ea typeface="+mn-ea"/>
                          <a:cs typeface="+mn-cs"/>
                        </a:rPr>
                        <a:t>Breze</a:t>
                      </a:r>
                      <a:r>
                        <a:rPr lang="de-DE" sz="1350" kern="1200" dirty="0" smtClean="0">
                          <a:solidFill>
                            <a:schemeClr val="tx1"/>
                          </a:solidFill>
                          <a:latin typeface="+mj-lt"/>
                          <a:ea typeface="+mn-ea"/>
                          <a:cs typeface="+mn-cs"/>
                        </a:rPr>
                        <a:t> vegan mit pflanzlicher Margarine</a:t>
                      </a:r>
                      <a:endParaRPr lang="de-DE" sz="1350" kern="1200" dirty="0">
                        <a:solidFill>
                          <a:schemeClr val="tx1"/>
                        </a:solidFill>
                        <a:latin typeface="+mj-lt"/>
                        <a:ea typeface="+mn-ea"/>
                        <a:cs typeface="+mn-cs"/>
                      </a:endParaRPr>
                    </a:p>
                  </a:txBody>
                  <a:tcPr/>
                </a:tc>
                <a:tc>
                  <a:txBody>
                    <a:bodyPr/>
                    <a:lstStyle/>
                    <a:p>
                      <a:r>
                        <a:rPr lang="de-DE" dirty="0" smtClean="0">
                          <a:solidFill>
                            <a:schemeClr val="tx1"/>
                          </a:solidFill>
                          <a:latin typeface="+mj-lt"/>
                        </a:rPr>
                        <a:t>  2,20</a:t>
                      </a:r>
                    </a:p>
                  </a:txBody>
                  <a:tcPr/>
                </a:tc>
                <a:extLst>
                  <a:ext uri="{0D108BD9-81ED-4DB2-BD59-A6C34878D82A}">
                    <a16:rowId xmlns:a16="http://schemas.microsoft.com/office/drawing/2014/main" val="4167720305"/>
                  </a:ext>
                </a:extLst>
              </a:tr>
              <a:tr h="606960">
                <a:tc>
                  <a:txBody>
                    <a:bodyPr/>
                    <a:lstStyle/>
                    <a:p>
                      <a:endParaRPr lang="de-DE" sz="1350" kern="1200" dirty="0">
                        <a:solidFill>
                          <a:schemeClr val="tx1"/>
                        </a:solidFill>
                        <a:latin typeface="+mj-lt"/>
                        <a:ea typeface="+mn-ea"/>
                        <a:cs typeface="+mn-cs"/>
                      </a:endParaRPr>
                    </a:p>
                  </a:txBody>
                  <a:tcPr/>
                </a:tc>
                <a:tc>
                  <a:txBody>
                    <a:bodyPr/>
                    <a:lstStyle/>
                    <a:p>
                      <a:endParaRPr lang="de-DE" sz="1350" kern="1200" dirty="0">
                        <a:solidFill>
                          <a:schemeClr val="tx1"/>
                        </a:solidFill>
                        <a:latin typeface="+mj-lt"/>
                        <a:ea typeface="+mn-ea"/>
                        <a:cs typeface="+mn-cs"/>
                      </a:endParaRPr>
                    </a:p>
                  </a:txBody>
                  <a:tcPr/>
                </a:tc>
                <a:tc>
                  <a:txBody>
                    <a:bodyPr/>
                    <a:lstStyle/>
                    <a:p>
                      <a:endParaRPr lang="de-DE" dirty="0" smtClean="0">
                        <a:solidFill>
                          <a:schemeClr val="tx1"/>
                        </a:solidFill>
                        <a:latin typeface="+mj-lt"/>
                      </a:endParaRPr>
                    </a:p>
                  </a:txBody>
                  <a:tcPr/>
                </a:tc>
                <a:extLst>
                  <a:ext uri="{0D108BD9-81ED-4DB2-BD59-A6C34878D82A}">
                    <a16:rowId xmlns:a16="http://schemas.microsoft.com/office/drawing/2014/main" val="4051863221"/>
                  </a:ext>
                </a:extLst>
              </a:tr>
            </a:tbl>
          </a:graphicData>
        </a:graphic>
      </p:graphicFrame>
      <p:sp>
        <p:nvSpPr>
          <p:cNvPr id="17" name="Ellipse 16">
            <a:extLst>
              <a:ext uri="{FF2B5EF4-FFF2-40B4-BE49-F238E27FC236}">
                <a16:creationId xmlns:a16="http://schemas.microsoft.com/office/drawing/2014/main" id="{344B6B7C-2CAA-4A98-8275-94E093D863F7}"/>
              </a:ext>
            </a:extLst>
          </p:cNvPr>
          <p:cNvSpPr/>
          <p:nvPr/>
        </p:nvSpPr>
        <p:spPr>
          <a:xfrm>
            <a:off x="3850104" y="1740295"/>
            <a:ext cx="1094873" cy="565484"/>
          </a:xfrm>
          <a:prstGeom prst="ellipse">
            <a:avLst/>
          </a:prstGeom>
          <a:solidFill>
            <a:srgbClr val="800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herzhaft</a:t>
            </a:r>
          </a:p>
        </p:txBody>
      </p:sp>
      <p:sp>
        <p:nvSpPr>
          <p:cNvPr id="18" name="Ellipse 17">
            <a:extLst>
              <a:ext uri="{FF2B5EF4-FFF2-40B4-BE49-F238E27FC236}">
                <a16:creationId xmlns:a16="http://schemas.microsoft.com/office/drawing/2014/main" id="{C4AF683F-1BFD-4AD6-8AF5-A1B806EB4504}"/>
              </a:ext>
            </a:extLst>
          </p:cNvPr>
          <p:cNvSpPr/>
          <p:nvPr/>
        </p:nvSpPr>
        <p:spPr>
          <a:xfrm>
            <a:off x="3850103" y="4663156"/>
            <a:ext cx="1094873" cy="565484"/>
          </a:xfrm>
          <a:prstGeom prst="ellipse">
            <a:avLst/>
          </a:prstGeom>
          <a:solidFill>
            <a:srgbClr val="800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süß</a:t>
            </a:r>
          </a:p>
        </p:txBody>
      </p:sp>
    </p:spTree>
    <p:extLst>
      <p:ext uri="{BB962C8B-B14F-4D97-AF65-F5344CB8AC3E}">
        <p14:creationId xmlns:p14="http://schemas.microsoft.com/office/powerpoint/2010/main" val="128334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pieren 30"/>
          <p:cNvGrpSpPr/>
          <p:nvPr/>
        </p:nvGrpSpPr>
        <p:grpSpPr>
          <a:xfrm>
            <a:off x="225123" y="123326"/>
            <a:ext cx="6408864" cy="440742"/>
            <a:chOff x="225123" y="123998"/>
            <a:chExt cx="6408864" cy="440742"/>
          </a:xfrm>
        </p:grpSpPr>
        <p:sp>
          <p:nvSpPr>
            <p:cNvPr id="32" name="Rechteck 31"/>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5" name="Gruppieren 34"/>
          <p:cNvGrpSpPr/>
          <p:nvPr/>
        </p:nvGrpSpPr>
        <p:grpSpPr>
          <a:xfrm>
            <a:off x="225123" y="9310970"/>
            <a:ext cx="6408864" cy="440742"/>
            <a:chOff x="225123" y="9310970"/>
            <a:chExt cx="6408864" cy="440742"/>
          </a:xfrm>
        </p:grpSpPr>
        <p:sp>
          <p:nvSpPr>
            <p:cNvPr id="36" name="Rechteck 35"/>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9" name="Textfeld 18">
            <a:extLst>
              <a:ext uri="{FF2B5EF4-FFF2-40B4-BE49-F238E27FC236}">
                <a16:creationId xmlns:a16="http://schemas.microsoft.com/office/drawing/2014/main" id="{E70F2A8E-8A1C-4B08-A367-B88E0A02C92E}"/>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Müsli, Joghurt und Obst</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20" name="Tabelle 19">
            <a:extLst>
              <a:ext uri="{FF2B5EF4-FFF2-40B4-BE49-F238E27FC236}">
                <a16:creationId xmlns:a16="http://schemas.microsoft.com/office/drawing/2014/main" id="{1DB72C8E-DC8B-4B2C-A2F6-EDE20DC161B5}"/>
              </a:ext>
            </a:extLst>
          </p:cNvPr>
          <p:cNvGraphicFramePr>
            <a:graphicFrameLocks noGrp="1"/>
          </p:cNvGraphicFramePr>
          <p:nvPr>
            <p:extLst>
              <p:ext uri="{D42A27DB-BD31-4B8C-83A1-F6EECF244321}">
                <p14:modId xmlns:p14="http://schemas.microsoft.com/office/powerpoint/2010/main" val="1652271991"/>
              </p:ext>
            </p:extLst>
          </p:nvPr>
        </p:nvGraphicFramePr>
        <p:xfrm>
          <a:off x="475320" y="1451438"/>
          <a:ext cx="5905407" cy="4846459"/>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dirty="0">
                          <a:latin typeface="+mj-lt"/>
                        </a:rPr>
                        <a:t>3201</a:t>
                      </a:r>
                    </a:p>
                  </a:txBody>
                  <a:tcPr/>
                </a:tc>
                <a:tc>
                  <a:txBody>
                    <a:bodyPr/>
                    <a:lstStyle/>
                    <a:p>
                      <a:r>
                        <a:rPr lang="de-DE" dirty="0">
                          <a:solidFill>
                            <a:schemeClr val="tx1"/>
                          </a:solidFill>
                          <a:latin typeface="+mj-lt"/>
                        </a:rPr>
                        <a:t>Bircher Müsli 0,25l</a:t>
                      </a:r>
                    </a:p>
                  </a:txBody>
                  <a:tcPr/>
                </a:tc>
                <a:tc>
                  <a:txBody>
                    <a:bodyPr/>
                    <a:lstStyle/>
                    <a:p>
                      <a:r>
                        <a:rPr lang="de-DE" dirty="0" smtClean="0">
                          <a:solidFill>
                            <a:schemeClr val="tx1"/>
                          </a:solidFill>
                          <a:latin typeface="+mj-lt"/>
                        </a:rPr>
                        <a:t>  3,80</a:t>
                      </a:r>
                      <a:endParaRPr lang="de-DE" dirty="0">
                        <a:solidFill>
                          <a:schemeClr val="tx1"/>
                        </a:solidFill>
                        <a:latin typeface="+mj-lt"/>
                      </a:endParaRPr>
                    </a:p>
                  </a:txBody>
                  <a:tcPr/>
                </a:tc>
                <a:extLst>
                  <a:ext uri="{0D108BD9-81ED-4DB2-BD59-A6C34878D82A}">
                    <a16:rowId xmlns:a16="http://schemas.microsoft.com/office/drawing/2014/main" val="1203916663"/>
                  </a:ext>
                </a:extLst>
              </a:tr>
              <a:tr h="348916">
                <a:tc>
                  <a:txBody>
                    <a:bodyPr/>
                    <a:lstStyle/>
                    <a:p>
                      <a:r>
                        <a:rPr lang="de-DE" dirty="0">
                          <a:latin typeface="+mj-lt"/>
                        </a:rPr>
                        <a:t>3200</a:t>
                      </a:r>
                    </a:p>
                  </a:txBody>
                  <a:tcPr/>
                </a:tc>
                <a:tc>
                  <a:txBody>
                    <a:bodyPr/>
                    <a:lstStyle/>
                    <a:p>
                      <a:r>
                        <a:rPr lang="de-DE" dirty="0">
                          <a:solidFill>
                            <a:schemeClr val="tx1"/>
                          </a:solidFill>
                          <a:latin typeface="+mj-lt"/>
                        </a:rPr>
                        <a:t>Bircher Müsli </a:t>
                      </a:r>
                      <a:r>
                        <a:rPr lang="de-DE" dirty="0" smtClean="0">
                          <a:solidFill>
                            <a:schemeClr val="tx1"/>
                          </a:solidFill>
                          <a:latin typeface="+mj-lt"/>
                        </a:rPr>
                        <a:t>0,4 l</a:t>
                      </a:r>
                      <a:endParaRPr lang="de-DE" dirty="0">
                        <a:solidFill>
                          <a:schemeClr val="tx1"/>
                        </a:solidFill>
                        <a:latin typeface="+mj-lt"/>
                      </a:endParaRP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4085486170"/>
                  </a:ext>
                </a:extLst>
              </a:tr>
              <a:tr h="360947">
                <a:tc>
                  <a:txBody>
                    <a:bodyPr/>
                    <a:lstStyle/>
                    <a:p>
                      <a:r>
                        <a:rPr lang="de-DE" dirty="0">
                          <a:latin typeface="+mj-lt"/>
                        </a:rPr>
                        <a:t>3206</a:t>
                      </a:r>
                    </a:p>
                  </a:txBody>
                  <a:tcPr/>
                </a:tc>
                <a:tc>
                  <a:txBody>
                    <a:bodyPr/>
                    <a:lstStyle/>
                    <a:p>
                      <a:r>
                        <a:rPr lang="de-DE" dirty="0">
                          <a:solidFill>
                            <a:schemeClr val="tx1"/>
                          </a:solidFill>
                          <a:latin typeface="+mj-lt"/>
                        </a:rPr>
                        <a:t>Fruchtjoghurt </a:t>
                      </a:r>
                      <a:r>
                        <a:rPr lang="de-DE" dirty="0" smtClean="0">
                          <a:solidFill>
                            <a:schemeClr val="tx1"/>
                          </a:solidFill>
                          <a:latin typeface="+mj-lt"/>
                        </a:rPr>
                        <a:t>0,25 l</a:t>
                      </a:r>
                      <a:endParaRPr lang="de-DE" dirty="0">
                        <a:solidFill>
                          <a:schemeClr val="tx1"/>
                        </a:solidFill>
                        <a:latin typeface="+mj-lt"/>
                      </a:endParaRPr>
                    </a:p>
                  </a:txBody>
                  <a:tcPr/>
                </a:tc>
                <a:tc>
                  <a:txBody>
                    <a:bodyPr/>
                    <a:lstStyle/>
                    <a:p>
                      <a:r>
                        <a:rPr lang="de-DE" dirty="0" smtClean="0">
                          <a:solidFill>
                            <a:schemeClr val="tx1"/>
                          </a:solidFill>
                          <a:latin typeface="+mj-lt"/>
                        </a:rPr>
                        <a:t>  3,80</a:t>
                      </a:r>
                      <a:endParaRPr lang="de-DE" dirty="0">
                        <a:solidFill>
                          <a:schemeClr val="tx1"/>
                        </a:solidFill>
                        <a:latin typeface="+mj-lt"/>
                      </a:endParaRPr>
                    </a:p>
                  </a:txBody>
                  <a:tcPr/>
                </a:tc>
                <a:extLst>
                  <a:ext uri="{0D108BD9-81ED-4DB2-BD59-A6C34878D82A}">
                    <a16:rowId xmlns:a16="http://schemas.microsoft.com/office/drawing/2014/main" val="342936744"/>
                  </a:ext>
                </a:extLst>
              </a:tr>
              <a:tr h="372979">
                <a:tc>
                  <a:txBody>
                    <a:bodyPr/>
                    <a:lstStyle/>
                    <a:p>
                      <a:r>
                        <a:rPr lang="de-DE" dirty="0">
                          <a:latin typeface="+mj-lt"/>
                        </a:rPr>
                        <a:t>3207</a:t>
                      </a:r>
                    </a:p>
                  </a:txBody>
                  <a:tcPr/>
                </a:tc>
                <a:tc>
                  <a:txBody>
                    <a:bodyPr/>
                    <a:lstStyle/>
                    <a:p>
                      <a:r>
                        <a:rPr lang="de-DE" dirty="0">
                          <a:solidFill>
                            <a:schemeClr val="tx1"/>
                          </a:solidFill>
                          <a:latin typeface="+mj-lt"/>
                        </a:rPr>
                        <a:t>Obstsalat </a:t>
                      </a:r>
                      <a:r>
                        <a:rPr lang="de-DE" dirty="0" smtClean="0">
                          <a:solidFill>
                            <a:schemeClr val="tx1"/>
                          </a:solidFill>
                          <a:latin typeface="+mj-lt"/>
                        </a:rPr>
                        <a:t>0,4 kg</a:t>
                      </a:r>
                      <a:endParaRPr lang="de-DE" dirty="0">
                        <a:solidFill>
                          <a:schemeClr val="tx1"/>
                        </a:solidFill>
                        <a:latin typeface="+mj-lt"/>
                      </a:endParaRPr>
                    </a:p>
                  </a:txBody>
                  <a:tcPr/>
                </a:tc>
                <a:tc>
                  <a:txBody>
                    <a:bodyPr/>
                    <a:lstStyle/>
                    <a:p>
                      <a:r>
                        <a:rPr lang="de-DE" dirty="0" smtClean="0">
                          <a:solidFill>
                            <a:schemeClr val="tx1"/>
                          </a:solidFill>
                          <a:latin typeface="+mj-lt"/>
                        </a:rPr>
                        <a:t>  4,80</a:t>
                      </a:r>
                      <a:endParaRPr lang="de-DE" dirty="0">
                        <a:solidFill>
                          <a:schemeClr val="tx1"/>
                        </a:solidFill>
                        <a:latin typeface="+mj-lt"/>
                      </a:endParaRPr>
                    </a:p>
                  </a:txBody>
                  <a:tcPr/>
                </a:tc>
                <a:extLst>
                  <a:ext uri="{0D108BD9-81ED-4DB2-BD59-A6C34878D82A}">
                    <a16:rowId xmlns:a16="http://schemas.microsoft.com/office/drawing/2014/main" val="2525124229"/>
                  </a:ext>
                </a:extLst>
              </a:tr>
              <a:tr h="372979">
                <a:tc>
                  <a:txBody>
                    <a:bodyPr/>
                    <a:lstStyle/>
                    <a:p>
                      <a:r>
                        <a:rPr lang="de-DE" dirty="0">
                          <a:latin typeface="+mj-lt"/>
                        </a:rPr>
                        <a:t>3204</a:t>
                      </a:r>
                    </a:p>
                  </a:txBody>
                  <a:tcPr/>
                </a:tc>
                <a:tc>
                  <a:txBody>
                    <a:bodyPr/>
                    <a:lstStyle/>
                    <a:p>
                      <a:r>
                        <a:rPr lang="de-DE" dirty="0">
                          <a:solidFill>
                            <a:schemeClr val="tx1"/>
                          </a:solidFill>
                          <a:latin typeface="+mj-lt"/>
                        </a:rPr>
                        <a:t>Obstsalat kg</a:t>
                      </a:r>
                    </a:p>
                  </a:txBody>
                  <a:tcPr/>
                </a:tc>
                <a:tc>
                  <a:txBody>
                    <a:bodyPr/>
                    <a:lstStyle/>
                    <a:p>
                      <a:r>
                        <a:rPr lang="de-DE" dirty="0">
                          <a:solidFill>
                            <a:schemeClr val="tx1"/>
                          </a:solidFill>
                          <a:latin typeface="+mj-lt"/>
                        </a:rPr>
                        <a:t>25,00</a:t>
                      </a:r>
                    </a:p>
                  </a:txBody>
                  <a:tcPr/>
                </a:tc>
                <a:extLst>
                  <a:ext uri="{0D108BD9-81ED-4DB2-BD59-A6C34878D82A}">
                    <a16:rowId xmlns:a16="http://schemas.microsoft.com/office/drawing/2014/main" val="2563798479"/>
                  </a:ext>
                </a:extLst>
              </a:tr>
              <a:tr h="385011">
                <a:tc>
                  <a:txBody>
                    <a:bodyPr/>
                    <a:lstStyle/>
                    <a:p>
                      <a:r>
                        <a:rPr lang="de-DE" dirty="0" smtClean="0">
                          <a:latin typeface="+mj-lt"/>
                        </a:rPr>
                        <a:t>3209</a:t>
                      </a:r>
                      <a:endParaRPr lang="de-DE" dirty="0">
                        <a:latin typeface="+mj-lt"/>
                      </a:endParaRPr>
                    </a:p>
                  </a:txBody>
                  <a:tcPr/>
                </a:tc>
                <a:tc>
                  <a:txBody>
                    <a:bodyPr/>
                    <a:lstStyle/>
                    <a:p>
                      <a:r>
                        <a:rPr lang="de-DE" dirty="0" smtClean="0">
                          <a:solidFill>
                            <a:schemeClr val="tx1"/>
                          </a:solidFill>
                          <a:latin typeface="+mj-lt"/>
                        </a:rPr>
                        <a:t>Obstsalat</a:t>
                      </a:r>
                      <a:r>
                        <a:rPr lang="de-DE" baseline="0" dirty="0" smtClean="0">
                          <a:solidFill>
                            <a:schemeClr val="tx1"/>
                          </a:solidFill>
                          <a:latin typeface="+mj-lt"/>
                        </a:rPr>
                        <a:t> 250 ml</a:t>
                      </a:r>
                      <a:endParaRPr lang="de-DE" dirty="0">
                        <a:solidFill>
                          <a:schemeClr val="tx1"/>
                        </a:solidFill>
                        <a:latin typeface="+mj-lt"/>
                      </a:endParaRPr>
                    </a:p>
                  </a:txBody>
                  <a:tcPr/>
                </a:tc>
                <a:tc>
                  <a:txBody>
                    <a:bodyPr/>
                    <a:lstStyle/>
                    <a:p>
                      <a:r>
                        <a:rPr lang="de-DE" dirty="0" smtClean="0">
                          <a:solidFill>
                            <a:schemeClr val="tx1"/>
                          </a:solidFill>
                          <a:latin typeface="+mj-lt"/>
                        </a:rPr>
                        <a:t>  3,80</a:t>
                      </a:r>
                      <a:endParaRPr lang="de-DE" dirty="0">
                        <a:solidFill>
                          <a:schemeClr val="tx1"/>
                        </a:solidFill>
                        <a:latin typeface="+mj-lt"/>
                      </a:endParaRPr>
                    </a:p>
                  </a:txBody>
                  <a:tcPr/>
                </a:tc>
                <a:extLst>
                  <a:ext uri="{0D108BD9-81ED-4DB2-BD59-A6C34878D82A}">
                    <a16:rowId xmlns:a16="http://schemas.microsoft.com/office/drawing/2014/main" val="2532913401"/>
                  </a:ext>
                </a:extLst>
              </a:tr>
              <a:tr h="348916">
                <a:tc>
                  <a:txBody>
                    <a:bodyPr/>
                    <a:lstStyle/>
                    <a:p>
                      <a:r>
                        <a:rPr lang="de-DE" dirty="0">
                          <a:latin typeface="+mj-lt"/>
                        </a:rPr>
                        <a:t>1433</a:t>
                      </a:r>
                    </a:p>
                  </a:txBody>
                  <a:tcPr/>
                </a:tc>
                <a:tc>
                  <a:txBody>
                    <a:bodyPr/>
                    <a:lstStyle/>
                    <a:p>
                      <a:r>
                        <a:rPr lang="de-DE" dirty="0" err="1" smtClean="0">
                          <a:solidFill>
                            <a:schemeClr val="tx1"/>
                          </a:solidFill>
                          <a:latin typeface="+mj-lt"/>
                        </a:rPr>
                        <a:t>Fruchtspiess</a:t>
                      </a:r>
                      <a:endParaRPr lang="de-DE" dirty="0">
                        <a:solidFill>
                          <a:schemeClr val="tx1"/>
                        </a:solidFill>
                        <a:latin typeface="+mj-lt"/>
                      </a:endParaRPr>
                    </a:p>
                  </a:txBody>
                  <a:tcPr/>
                </a:tc>
                <a:tc>
                  <a:txBody>
                    <a:bodyPr/>
                    <a:lstStyle/>
                    <a:p>
                      <a:r>
                        <a:rPr lang="de-DE" dirty="0" smtClean="0">
                          <a:solidFill>
                            <a:schemeClr val="tx1"/>
                          </a:solidFill>
                          <a:latin typeface="+mj-lt"/>
                        </a:rPr>
                        <a:t>  3,95</a:t>
                      </a:r>
                      <a:endParaRPr lang="de-DE" dirty="0">
                        <a:solidFill>
                          <a:schemeClr val="tx1"/>
                        </a:solidFill>
                        <a:latin typeface="+mj-lt"/>
                      </a:endParaRPr>
                    </a:p>
                  </a:txBody>
                  <a:tcPr/>
                </a:tc>
                <a:extLst>
                  <a:ext uri="{0D108BD9-81ED-4DB2-BD59-A6C34878D82A}">
                    <a16:rowId xmlns:a16="http://schemas.microsoft.com/office/drawing/2014/main" val="1012953519"/>
                  </a:ext>
                </a:extLst>
              </a:tr>
              <a:tr h="397042">
                <a:tc>
                  <a:txBody>
                    <a:bodyPr/>
                    <a:lstStyle/>
                    <a:p>
                      <a:r>
                        <a:rPr lang="de-DE" dirty="0">
                          <a:latin typeface="+mj-lt"/>
                        </a:rPr>
                        <a:t>1428</a:t>
                      </a:r>
                    </a:p>
                  </a:txBody>
                  <a:tcPr/>
                </a:tc>
                <a:tc>
                  <a:txBody>
                    <a:bodyPr/>
                    <a:lstStyle/>
                    <a:p>
                      <a:r>
                        <a:rPr lang="de-DE" dirty="0" smtClean="0">
                          <a:solidFill>
                            <a:schemeClr val="tx1"/>
                          </a:solidFill>
                          <a:latin typeface="+mj-lt"/>
                        </a:rPr>
                        <a:t>Mini-</a:t>
                      </a:r>
                      <a:r>
                        <a:rPr lang="de-DE" dirty="0" err="1" smtClean="0">
                          <a:solidFill>
                            <a:schemeClr val="tx1"/>
                          </a:solidFill>
                          <a:latin typeface="+mj-lt"/>
                        </a:rPr>
                        <a:t>Fruchtspiess</a:t>
                      </a:r>
                      <a:endParaRPr lang="de-DE" dirty="0">
                        <a:solidFill>
                          <a:schemeClr val="tx1"/>
                        </a:solidFill>
                        <a:latin typeface="+mj-lt"/>
                      </a:endParaRPr>
                    </a:p>
                  </a:txBody>
                  <a:tcPr/>
                </a:tc>
                <a:tc>
                  <a:txBody>
                    <a:bodyPr/>
                    <a:lstStyle/>
                    <a:p>
                      <a:r>
                        <a:rPr lang="de-DE" dirty="0" smtClean="0">
                          <a:solidFill>
                            <a:schemeClr val="tx1"/>
                          </a:solidFill>
                          <a:latin typeface="+mj-lt"/>
                        </a:rPr>
                        <a:t>  2,80</a:t>
                      </a:r>
                      <a:endParaRPr lang="de-DE" dirty="0">
                        <a:solidFill>
                          <a:schemeClr val="tx1"/>
                        </a:solidFill>
                        <a:latin typeface="+mj-lt"/>
                      </a:endParaRPr>
                    </a:p>
                  </a:txBody>
                  <a:tcPr/>
                </a:tc>
                <a:extLst>
                  <a:ext uri="{0D108BD9-81ED-4DB2-BD59-A6C34878D82A}">
                    <a16:rowId xmlns:a16="http://schemas.microsoft.com/office/drawing/2014/main" val="1941578330"/>
                  </a:ext>
                </a:extLst>
              </a:tr>
              <a:tr h="385011">
                <a:tc>
                  <a:txBody>
                    <a:bodyPr/>
                    <a:lstStyle/>
                    <a:p>
                      <a:r>
                        <a:rPr lang="de-DE" sz="1350" kern="1200" dirty="0">
                          <a:solidFill>
                            <a:schemeClr val="tx1"/>
                          </a:solidFill>
                          <a:latin typeface="+mj-lt"/>
                          <a:ea typeface="+mn-ea"/>
                          <a:cs typeface="+mn-cs"/>
                        </a:rPr>
                        <a:t>3203</a:t>
                      </a:r>
                    </a:p>
                  </a:txBody>
                  <a:tcPr/>
                </a:tc>
                <a:tc>
                  <a:txBody>
                    <a:bodyPr/>
                    <a:lstStyle/>
                    <a:p>
                      <a:r>
                        <a:rPr lang="de-DE" sz="1350" kern="1200" dirty="0">
                          <a:solidFill>
                            <a:schemeClr val="tx1"/>
                          </a:solidFill>
                          <a:latin typeface="+mj-lt"/>
                          <a:ea typeface="+mn-ea"/>
                          <a:cs typeface="+mn-cs"/>
                        </a:rPr>
                        <a:t>Obstkorb kg</a:t>
                      </a:r>
                    </a:p>
                  </a:txBody>
                  <a:tcPr/>
                </a:tc>
                <a:tc>
                  <a:txBody>
                    <a:bodyPr/>
                    <a:lstStyle/>
                    <a:p>
                      <a:r>
                        <a:rPr lang="de-DE" dirty="0" smtClean="0">
                          <a:solidFill>
                            <a:schemeClr val="tx1"/>
                          </a:solidFill>
                          <a:latin typeface="+mj-lt"/>
                        </a:rPr>
                        <a:t>25,00</a:t>
                      </a:r>
                      <a:endParaRPr lang="de-DE" dirty="0">
                        <a:solidFill>
                          <a:schemeClr val="tx1"/>
                        </a:solidFill>
                        <a:latin typeface="+mj-lt"/>
                      </a:endParaRPr>
                    </a:p>
                  </a:txBody>
                  <a:tcPr/>
                </a:tc>
                <a:extLst>
                  <a:ext uri="{0D108BD9-81ED-4DB2-BD59-A6C34878D82A}">
                    <a16:rowId xmlns:a16="http://schemas.microsoft.com/office/drawing/2014/main" val="1487451340"/>
                  </a:ext>
                </a:extLst>
              </a:tr>
              <a:tr h="409073">
                <a:tc>
                  <a:txBody>
                    <a:bodyPr/>
                    <a:lstStyle/>
                    <a:p>
                      <a:r>
                        <a:rPr lang="de-DE" sz="1350" kern="1200" dirty="0" smtClean="0">
                          <a:solidFill>
                            <a:schemeClr val="tx1"/>
                          </a:solidFill>
                          <a:latin typeface="+mj-lt"/>
                          <a:ea typeface="+mn-ea"/>
                          <a:cs typeface="+mn-cs"/>
                        </a:rPr>
                        <a:t>3226</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Müsli</a:t>
                      </a:r>
                      <a:r>
                        <a:rPr lang="de-DE" sz="1350" kern="1200" baseline="0" dirty="0" smtClean="0">
                          <a:solidFill>
                            <a:schemeClr val="tx1"/>
                          </a:solidFill>
                          <a:latin typeface="+mj-lt"/>
                          <a:ea typeface="+mn-ea"/>
                          <a:cs typeface="+mn-cs"/>
                        </a:rPr>
                        <a:t> vegan </a:t>
                      </a:r>
                      <a:r>
                        <a:rPr lang="de-DE" sz="1350" kern="1200" baseline="0" dirty="0" err="1" smtClean="0">
                          <a:solidFill>
                            <a:schemeClr val="tx1"/>
                          </a:solidFill>
                          <a:latin typeface="+mj-lt"/>
                          <a:ea typeface="+mn-ea"/>
                          <a:cs typeface="+mn-cs"/>
                        </a:rPr>
                        <a:t>spezial</a:t>
                      </a:r>
                      <a:r>
                        <a:rPr lang="de-DE" sz="1350" kern="1200" baseline="0" dirty="0" smtClean="0">
                          <a:solidFill>
                            <a:schemeClr val="tx1"/>
                          </a:solidFill>
                          <a:latin typeface="+mj-lt"/>
                          <a:ea typeface="+mn-ea"/>
                          <a:cs typeface="+mn-cs"/>
                        </a:rPr>
                        <a:t> 400 ml</a:t>
                      </a:r>
                      <a:endParaRPr lang="de-DE" sz="1350" kern="1200" dirty="0">
                        <a:solidFill>
                          <a:schemeClr val="tx1"/>
                        </a:solidFill>
                        <a:latin typeface="+mj-lt"/>
                        <a:ea typeface="+mn-ea"/>
                        <a:cs typeface="+mn-cs"/>
                      </a:endParaRPr>
                    </a:p>
                  </a:txBody>
                  <a:tcPr/>
                </a:tc>
                <a:tc>
                  <a:txBody>
                    <a:bodyPr/>
                    <a:lstStyle/>
                    <a:p>
                      <a:r>
                        <a:rPr lang="de-DE" b="0" dirty="0" smtClean="0"/>
                        <a:t>  4,50</a:t>
                      </a:r>
                      <a:endParaRPr lang="de-DE" b="0" dirty="0"/>
                    </a:p>
                  </a:txBody>
                  <a:tcPr/>
                </a:tc>
                <a:extLst>
                  <a:ext uri="{0D108BD9-81ED-4DB2-BD59-A6C34878D82A}">
                    <a16:rowId xmlns:a16="http://schemas.microsoft.com/office/drawing/2014/main" val="4048282751"/>
                  </a:ext>
                </a:extLst>
              </a:tr>
              <a:tr h="606960">
                <a:tc>
                  <a:txBody>
                    <a:bodyPr/>
                    <a:lstStyle/>
                    <a:p>
                      <a:r>
                        <a:rPr lang="de-DE" sz="1350" kern="1200" dirty="0" smtClean="0">
                          <a:solidFill>
                            <a:schemeClr val="tx1"/>
                          </a:solidFill>
                          <a:latin typeface="+mj-lt"/>
                          <a:ea typeface="+mn-ea"/>
                          <a:cs typeface="+mn-cs"/>
                        </a:rPr>
                        <a:t>3227</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Müsli</a:t>
                      </a:r>
                      <a:r>
                        <a:rPr lang="de-DE" sz="1350" kern="1200" baseline="0" dirty="0" smtClean="0">
                          <a:solidFill>
                            <a:schemeClr val="tx1"/>
                          </a:solidFill>
                          <a:latin typeface="+mj-lt"/>
                          <a:ea typeface="+mn-ea"/>
                          <a:cs typeface="+mn-cs"/>
                        </a:rPr>
                        <a:t> vegan </a:t>
                      </a:r>
                      <a:r>
                        <a:rPr lang="de-DE" sz="1350" kern="1200" baseline="0" dirty="0" err="1" smtClean="0">
                          <a:solidFill>
                            <a:schemeClr val="tx1"/>
                          </a:solidFill>
                          <a:latin typeface="+mj-lt"/>
                          <a:ea typeface="+mn-ea"/>
                          <a:cs typeface="+mn-cs"/>
                        </a:rPr>
                        <a:t>spezial</a:t>
                      </a:r>
                      <a:r>
                        <a:rPr lang="de-DE" sz="1350" kern="1200" baseline="0" dirty="0" smtClean="0">
                          <a:solidFill>
                            <a:schemeClr val="tx1"/>
                          </a:solidFill>
                          <a:latin typeface="+mj-lt"/>
                          <a:ea typeface="+mn-ea"/>
                          <a:cs typeface="+mn-cs"/>
                        </a:rPr>
                        <a:t> 250 ml </a:t>
                      </a:r>
                      <a:endParaRPr lang="de-DE" sz="1350" kern="1200" dirty="0">
                        <a:solidFill>
                          <a:schemeClr val="tx1"/>
                        </a:solidFill>
                        <a:latin typeface="+mj-lt"/>
                        <a:ea typeface="+mn-ea"/>
                        <a:cs typeface="+mn-cs"/>
                      </a:endParaRPr>
                    </a:p>
                  </a:txBody>
                  <a:tcPr/>
                </a:tc>
                <a:tc>
                  <a:txBody>
                    <a:bodyPr/>
                    <a:lstStyle/>
                    <a:p>
                      <a:r>
                        <a:rPr lang="de-DE" dirty="0" smtClean="0"/>
                        <a:t>  3,80</a:t>
                      </a:r>
                      <a:endParaRPr lang="de-DE" dirty="0"/>
                    </a:p>
                  </a:txBody>
                  <a:tcPr/>
                </a:tc>
                <a:extLst>
                  <a:ext uri="{0D108BD9-81ED-4DB2-BD59-A6C34878D82A}">
                    <a16:rowId xmlns:a16="http://schemas.microsoft.com/office/drawing/2014/main" val="2915883760"/>
                  </a:ext>
                </a:extLst>
              </a:tr>
            </a:tbl>
          </a:graphicData>
        </a:graphic>
      </p:graphicFrame>
    </p:spTree>
    <p:extLst>
      <p:ext uri="{BB962C8B-B14F-4D97-AF65-F5344CB8AC3E}">
        <p14:creationId xmlns:p14="http://schemas.microsoft.com/office/powerpoint/2010/main" val="265511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ieren 26"/>
          <p:cNvGrpSpPr/>
          <p:nvPr/>
        </p:nvGrpSpPr>
        <p:grpSpPr>
          <a:xfrm>
            <a:off x="225123" y="143169"/>
            <a:ext cx="6408864" cy="440742"/>
            <a:chOff x="225123" y="123998"/>
            <a:chExt cx="6408864" cy="440742"/>
          </a:xfrm>
        </p:grpSpPr>
        <p:sp>
          <p:nvSpPr>
            <p:cNvPr id="28" name="Rechteck 27"/>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Grafik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1" name="Gruppieren 30"/>
          <p:cNvGrpSpPr/>
          <p:nvPr/>
        </p:nvGrpSpPr>
        <p:grpSpPr>
          <a:xfrm>
            <a:off x="225123" y="9310970"/>
            <a:ext cx="6408864" cy="440742"/>
            <a:chOff x="225123" y="9310970"/>
            <a:chExt cx="6408864" cy="440742"/>
          </a:xfrm>
        </p:grpSpPr>
        <p:sp>
          <p:nvSpPr>
            <p:cNvPr id="32" name="Rechteck 31"/>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1" name="Textfeld 10">
            <a:extLst>
              <a:ext uri="{FF2B5EF4-FFF2-40B4-BE49-F238E27FC236}">
                <a16:creationId xmlns:a16="http://schemas.microsoft.com/office/drawing/2014/main" id="{B4DD5977-AB41-40A1-B51B-7C0BC62452FC}"/>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Plundergebäck</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2" name="Tabelle 11">
            <a:extLst>
              <a:ext uri="{FF2B5EF4-FFF2-40B4-BE49-F238E27FC236}">
                <a16:creationId xmlns:a16="http://schemas.microsoft.com/office/drawing/2014/main" id="{EB460DD8-2EB4-4686-8322-0251B26B2B1C}"/>
              </a:ext>
            </a:extLst>
          </p:cNvPr>
          <p:cNvGraphicFramePr>
            <a:graphicFrameLocks noGrp="1"/>
          </p:cNvGraphicFramePr>
          <p:nvPr>
            <p:extLst>
              <p:ext uri="{D42A27DB-BD31-4B8C-83A1-F6EECF244321}">
                <p14:modId xmlns:p14="http://schemas.microsoft.com/office/powerpoint/2010/main" val="330752191"/>
              </p:ext>
            </p:extLst>
          </p:nvPr>
        </p:nvGraphicFramePr>
        <p:xfrm>
          <a:off x="475320" y="1451438"/>
          <a:ext cx="5905407" cy="6831669"/>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dirty="0">
                          <a:latin typeface="+mj-lt"/>
                        </a:rPr>
                        <a:t>114</a:t>
                      </a:r>
                    </a:p>
                  </a:txBody>
                  <a:tcPr/>
                </a:tc>
                <a:tc>
                  <a:txBody>
                    <a:bodyPr/>
                    <a:lstStyle/>
                    <a:p>
                      <a:r>
                        <a:rPr lang="de-DE" dirty="0">
                          <a:latin typeface="+mj-lt"/>
                        </a:rPr>
                        <a:t>Schokocroissant</a:t>
                      </a:r>
                    </a:p>
                  </a:txBody>
                  <a:tcPr/>
                </a:tc>
                <a:tc>
                  <a:txBody>
                    <a:bodyPr/>
                    <a:lstStyle/>
                    <a:p>
                      <a:r>
                        <a:rPr lang="de-DE" dirty="0" smtClean="0">
                          <a:latin typeface="+mj-lt"/>
                        </a:rPr>
                        <a:t>2,80</a:t>
                      </a:r>
                      <a:endParaRPr lang="de-DE" dirty="0">
                        <a:latin typeface="+mj-lt"/>
                      </a:endParaRPr>
                    </a:p>
                  </a:txBody>
                  <a:tcPr/>
                </a:tc>
                <a:extLst>
                  <a:ext uri="{0D108BD9-81ED-4DB2-BD59-A6C34878D82A}">
                    <a16:rowId xmlns:a16="http://schemas.microsoft.com/office/drawing/2014/main" val="1203916663"/>
                  </a:ext>
                </a:extLst>
              </a:tr>
              <a:tr h="348916">
                <a:tc>
                  <a:txBody>
                    <a:bodyPr/>
                    <a:lstStyle/>
                    <a:p>
                      <a:r>
                        <a:rPr lang="de-DE" dirty="0">
                          <a:latin typeface="+mj-lt"/>
                        </a:rPr>
                        <a:t>115 </a:t>
                      </a:r>
                    </a:p>
                  </a:txBody>
                  <a:tcPr/>
                </a:tc>
                <a:tc>
                  <a:txBody>
                    <a:bodyPr/>
                    <a:lstStyle/>
                    <a:p>
                      <a:r>
                        <a:rPr lang="de-DE" dirty="0">
                          <a:latin typeface="+mj-lt"/>
                        </a:rPr>
                        <a:t>Vanillecroissant</a:t>
                      </a:r>
                    </a:p>
                  </a:txBody>
                  <a:tcPr/>
                </a:tc>
                <a:tc>
                  <a:txBody>
                    <a:bodyPr/>
                    <a:lstStyle/>
                    <a:p>
                      <a:r>
                        <a:rPr lang="de-DE" dirty="0" smtClean="0">
                          <a:latin typeface="+mj-lt"/>
                        </a:rPr>
                        <a:t>3,20</a:t>
                      </a:r>
                      <a:endParaRPr lang="de-DE" dirty="0">
                        <a:latin typeface="+mj-lt"/>
                      </a:endParaRPr>
                    </a:p>
                  </a:txBody>
                  <a:tcPr/>
                </a:tc>
                <a:extLst>
                  <a:ext uri="{0D108BD9-81ED-4DB2-BD59-A6C34878D82A}">
                    <a16:rowId xmlns:a16="http://schemas.microsoft.com/office/drawing/2014/main" val="4085486170"/>
                  </a:ext>
                </a:extLst>
              </a:tr>
              <a:tr h="360947">
                <a:tc>
                  <a:txBody>
                    <a:bodyPr/>
                    <a:lstStyle/>
                    <a:p>
                      <a:r>
                        <a:rPr lang="de-DE" dirty="0">
                          <a:latin typeface="+mj-lt"/>
                        </a:rPr>
                        <a:t>113</a:t>
                      </a:r>
                    </a:p>
                  </a:txBody>
                  <a:tcPr/>
                </a:tc>
                <a:tc>
                  <a:txBody>
                    <a:bodyPr/>
                    <a:lstStyle/>
                    <a:p>
                      <a:r>
                        <a:rPr lang="de-DE" dirty="0">
                          <a:latin typeface="+mj-lt"/>
                        </a:rPr>
                        <a:t>Croissant</a:t>
                      </a:r>
                    </a:p>
                  </a:txBody>
                  <a:tcPr/>
                </a:tc>
                <a:tc>
                  <a:txBody>
                    <a:bodyPr/>
                    <a:lstStyle/>
                    <a:p>
                      <a:r>
                        <a:rPr lang="de-DE" dirty="0" smtClean="0">
                          <a:latin typeface="+mj-lt"/>
                        </a:rPr>
                        <a:t>2,20</a:t>
                      </a:r>
                      <a:endParaRPr lang="de-DE" dirty="0">
                        <a:latin typeface="+mj-lt"/>
                      </a:endParaRPr>
                    </a:p>
                  </a:txBody>
                  <a:tcPr/>
                </a:tc>
                <a:extLst>
                  <a:ext uri="{0D108BD9-81ED-4DB2-BD59-A6C34878D82A}">
                    <a16:rowId xmlns:a16="http://schemas.microsoft.com/office/drawing/2014/main" val="342936744"/>
                  </a:ext>
                </a:extLst>
              </a:tr>
              <a:tr h="385011">
                <a:tc>
                  <a:txBody>
                    <a:bodyPr/>
                    <a:lstStyle/>
                    <a:p>
                      <a:r>
                        <a:rPr lang="de-DE" dirty="0">
                          <a:latin typeface="+mj-lt"/>
                        </a:rPr>
                        <a:t>103</a:t>
                      </a:r>
                    </a:p>
                  </a:txBody>
                  <a:tcPr/>
                </a:tc>
                <a:tc>
                  <a:txBody>
                    <a:bodyPr/>
                    <a:lstStyle/>
                    <a:p>
                      <a:r>
                        <a:rPr lang="de-DE" dirty="0">
                          <a:latin typeface="+mj-lt"/>
                        </a:rPr>
                        <a:t>Nussschnecke</a:t>
                      </a:r>
                    </a:p>
                  </a:txBody>
                  <a:tcPr/>
                </a:tc>
                <a:tc>
                  <a:txBody>
                    <a:bodyPr/>
                    <a:lstStyle/>
                    <a:p>
                      <a:r>
                        <a:rPr lang="de-DE" dirty="0" smtClean="0">
                          <a:latin typeface="+mj-lt"/>
                        </a:rPr>
                        <a:t>2,50</a:t>
                      </a:r>
                      <a:endParaRPr lang="de-DE" dirty="0">
                        <a:latin typeface="+mj-lt"/>
                      </a:endParaRPr>
                    </a:p>
                  </a:txBody>
                  <a:tcPr/>
                </a:tc>
                <a:extLst>
                  <a:ext uri="{0D108BD9-81ED-4DB2-BD59-A6C34878D82A}">
                    <a16:rowId xmlns:a16="http://schemas.microsoft.com/office/drawing/2014/main" val="2532913401"/>
                  </a:ext>
                </a:extLst>
              </a:tr>
              <a:tr h="348916">
                <a:tc>
                  <a:txBody>
                    <a:bodyPr/>
                    <a:lstStyle/>
                    <a:p>
                      <a:r>
                        <a:rPr lang="de-DE" dirty="0">
                          <a:latin typeface="+mj-lt"/>
                        </a:rPr>
                        <a:t>131</a:t>
                      </a:r>
                    </a:p>
                  </a:txBody>
                  <a:tcPr/>
                </a:tc>
                <a:tc>
                  <a:txBody>
                    <a:bodyPr/>
                    <a:lstStyle/>
                    <a:p>
                      <a:r>
                        <a:rPr lang="de-DE" dirty="0">
                          <a:latin typeface="+mj-lt"/>
                        </a:rPr>
                        <a:t>Apfeltasche</a:t>
                      </a:r>
                    </a:p>
                  </a:txBody>
                  <a:tcPr/>
                </a:tc>
                <a:tc>
                  <a:txBody>
                    <a:bodyPr/>
                    <a:lstStyle/>
                    <a:p>
                      <a:r>
                        <a:rPr lang="de-DE" dirty="0" smtClean="0">
                          <a:latin typeface="+mj-lt"/>
                        </a:rPr>
                        <a:t>2,80</a:t>
                      </a:r>
                      <a:endParaRPr lang="de-DE" dirty="0">
                        <a:latin typeface="+mj-lt"/>
                      </a:endParaRPr>
                    </a:p>
                  </a:txBody>
                  <a:tcPr/>
                </a:tc>
                <a:extLst>
                  <a:ext uri="{0D108BD9-81ED-4DB2-BD59-A6C34878D82A}">
                    <a16:rowId xmlns:a16="http://schemas.microsoft.com/office/drawing/2014/main" val="1012953519"/>
                  </a:ext>
                </a:extLst>
              </a:tr>
              <a:tr h="397042">
                <a:tc>
                  <a:txBody>
                    <a:bodyPr/>
                    <a:lstStyle/>
                    <a:p>
                      <a:r>
                        <a:rPr lang="de-DE" sz="1350" kern="1200" dirty="0">
                          <a:solidFill>
                            <a:schemeClr val="tx1"/>
                          </a:solidFill>
                          <a:latin typeface="+mj-lt"/>
                          <a:ea typeface="+mn-ea"/>
                          <a:cs typeface="+mn-cs"/>
                        </a:rPr>
                        <a:t>101</a:t>
                      </a:r>
                    </a:p>
                  </a:txBody>
                  <a:tcPr/>
                </a:tc>
                <a:tc>
                  <a:txBody>
                    <a:bodyPr/>
                    <a:lstStyle/>
                    <a:p>
                      <a:r>
                        <a:rPr lang="de-DE" sz="1350" kern="1200" dirty="0">
                          <a:solidFill>
                            <a:schemeClr val="tx1"/>
                          </a:solidFill>
                          <a:latin typeface="+mj-lt"/>
                          <a:ea typeface="+mn-ea"/>
                          <a:cs typeface="+mn-cs"/>
                        </a:rPr>
                        <a:t>Käsetasche</a:t>
                      </a:r>
                    </a:p>
                  </a:txBody>
                  <a:tcPr/>
                </a:tc>
                <a:tc>
                  <a:txBody>
                    <a:bodyPr/>
                    <a:lstStyle/>
                    <a:p>
                      <a:r>
                        <a:rPr lang="de-DE" dirty="0" smtClean="0">
                          <a:latin typeface="+mj-lt"/>
                        </a:rPr>
                        <a:t>2,50</a:t>
                      </a:r>
                      <a:endParaRPr lang="de-DE" dirty="0">
                        <a:latin typeface="+mj-lt"/>
                      </a:endParaRPr>
                    </a:p>
                  </a:txBody>
                  <a:tcPr/>
                </a:tc>
                <a:extLst>
                  <a:ext uri="{0D108BD9-81ED-4DB2-BD59-A6C34878D82A}">
                    <a16:rowId xmlns:a16="http://schemas.microsoft.com/office/drawing/2014/main" val="1941578330"/>
                  </a:ext>
                </a:extLst>
              </a:tr>
              <a:tr h="385011">
                <a:tc>
                  <a:txBody>
                    <a:bodyPr/>
                    <a:lstStyle/>
                    <a:p>
                      <a:r>
                        <a:rPr lang="de-DE" sz="1350" kern="1200" dirty="0">
                          <a:solidFill>
                            <a:schemeClr val="tx1"/>
                          </a:solidFill>
                          <a:latin typeface="+mj-lt"/>
                          <a:ea typeface="+mn-ea"/>
                          <a:cs typeface="+mn-cs"/>
                        </a:rPr>
                        <a:t>112</a:t>
                      </a:r>
                    </a:p>
                  </a:txBody>
                  <a:tcPr/>
                </a:tc>
                <a:tc>
                  <a:txBody>
                    <a:bodyPr/>
                    <a:lstStyle/>
                    <a:p>
                      <a:r>
                        <a:rPr lang="de-DE" sz="1350" kern="1200" dirty="0" err="1">
                          <a:solidFill>
                            <a:schemeClr val="tx1"/>
                          </a:solidFill>
                          <a:latin typeface="+mj-lt"/>
                          <a:ea typeface="+mn-ea"/>
                          <a:cs typeface="+mn-cs"/>
                        </a:rPr>
                        <a:t>Pekan</a:t>
                      </a:r>
                      <a:r>
                        <a:rPr lang="de-DE" sz="1350" kern="1200" dirty="0">
                          <a:solidFill>
                            <a:schemeClr val="tx1"/>
                          </a:solidFill>
                          <a:latin typeface="+mj-lt"/>
                          <a:ea typeface="+mn-ea"/>
                          <a:cs typeface="+mn-cs"/>
                        </a:rPr>
                        <a:t>-Nuss-Tasche</a:t>
                      </a:r>
                    </a:p>
                  </a:txBody>
                  <a:tcPr/>
                </a:tc>
                <a:tc>
                  <a:txBody>
                    <a:bodyPr/>
                    <a:lstStyle/>
                    <a:p>
                      <a:r>
                        <a:rPr lang="de-DE" dirty="0" smtClean="0">
                          <a:latin typeface="+mj-lt"/>
                        </a:rPr>
                        <a:t>2,80</a:t>
                      </a:r>
                      <a:endParaRPr lang="de-DE" dirty="0">
                        <a:latin typeface="+mj-lt"/>
                      </a:endParaRPr>
                    </a:p>
                  </a:txBody>
                  <a:tcPr/>
                </a:tc>
                <a:extLst>
                  <a:ext uri="{0D108BD9-81ED-4DB2-BD59-A6C34878D82A}">
                    <a16:rowId xmlns:a16="http://schemas.microsoft.com/office/drawing/2014/main" val="1487451340"/>
                  </a:ext>
                </a:extLst>
              </a:tr>
              <a:tr h="385010">
                <a:tc>
                  <a:txBody>
                    <a:bodyPr/>
                    <a:lstStyle/>
                    <a:p>
                      <a:r>
                        <a:rPr lang="de-DE" sz="1350" kern="1200" dirty="0">
                          <a:solidFill>
                            <a:schemeClr val="tx1"/>
                          </a:solidFill>
                          <a:latin typeface="+mj-lt"/>
                          <a:ea typeface="+mn-ea"/>
                          <a:cs typeface="+mn-cs"/>
                        </a:rPr>
                        <a:t>130</a:t>
                      </a:r>
                    </a:p>
                  </a:txBody>
                  <a:tcPr/>
                </a:tc>
                <a:tc>
                  <a:txBody>
                    <a:bodyPr/>
                    <a:lstStyle/>
                    <a:p>
                      <a:r>
                        <a:rPr lang="de-DE" sz="1350" kern="1200" dirty="0">
                          <a:solidFill>
                            <a:schemeClr val="tx1"/>
                          </a:solidFill>
                          <a:latin typeface="+mj-lt"/>
                          <a:ea typeface="+mn-ea"/>
                          <a:cs typeface="+mn-cs"/>
                        </a:rPr>
                        <a:t>Vanille-Schoko-Schleife</a:t>
                      </a:r>
                    </a:p>
                  </a:txBody>
                  <a:tcPr/>
                </a:tc>
                <a:tc>
                  <a:txBody>
                    <a:bodyPr/>
                    <a:lstStyle/>
                    <a:p>
                      <a:r>
                        <a:rPr lang="de-DE" dirty="0" smtClean="0">
                          <a:latin typeface="+mj-lt"/>
                        </a:rPr>
                        <a:t>2,80</a:t>
                      </a:r>
                      <a:endParaRPr lang="de-DE" dirty="0">
                        <a:latin typeface="+mj-lt"/>
                      </a:endParaRPr>
                    </a:p>
                  </a:txBody>
                  <a:tcPr/>
                </a:tc>
                <a:extLst>
                  <a:ext uri="{0D108BD9-81ED-4DB2-BD59-A6C34878D82A}">
                    <a16:rowId xmlns:a16="http://schemas.microsoft.com/office/drawing/2014/main" val="4048282751"/>
                  </a:ext>
                </a:extLst>
              </a:tr>
              <a:tr h="348915">
                <a:tc>
                  <a:txBody>
                    <a:bodyPr/>
                    <a:lstStyle/>
                    <a:p>
                      <a:r>
                        <a:rPr lang="de-DE" sz="1350" kern="1200" dirty="0">
                          <a:solidFill>
                            <a:schemeClr val="tx1"/>
                          </a:solidFill>
                          <a:latin typeface="+mj-lt"/>
                          <a:ea typeface="+mn-ea"/>
                          <a:cs typeface="+mn-cs"/>
                        </a:rPr>
                        <a:t>163</a:t>
                      </a:r>
                    </a:p>
                  </a:txBody>
                  <a:tcPr/>
                </a:tc>
                <a:tc>
                  <a:txBody>
                    <a:bodyPr/>
                    <a:lstStyle/>
                    <a:p>
                      <a:r>
                        <a:rPr lang="de-DE" sz="1350" kern="1200" dirty="0">
                          <a:solidFill>
                            <a:schemeClr val="tx1"/>
                          </a:solidFill>
                          <a:latin typeface="+mj-lt"/>
                          <a:ea typeface="+mn-ea"/>
                          <a:cs typeface="+mn-cs"/>
                        </a:rPr>
                        <a:t>Franzbrötchen</a:t>
                      </a:r>
                    </a:p>
                  </a:txBody>
                  <a:tcPr/>
                </a:tc>
                <a:tc>
                  <a:txBody>
                    <a:bodyPr/>
                    <a:lstStyle/>
                    <a:p>
                      <a:r>
                        <a:rPr lang="de-DE" dirty="0" smtClean="0">
                          <a:latin typeface="+mj-lt"/>
                        </a:rPr>
                        <a:t>2,60</a:t>
                      </a:r>
                      <a:endParaRPr lang="de-DE" dirty="0">
                        <a:latin typeface="+mj-lt"/>
                      </a:endParaRPr>
                    </a:p>
                  </a:txBody>
                  <a:tcPr/>
                </a:tc>
                <a:extLst>
                  <a:ext uri="{0D108BD9-81ED-4DB2-BD59-A6C34878D82A}">
                    <a16:rowId xmlns:a16="http://schemas.microsoft.com/office/drawing/2014/main" val="4005081021"/>
                  </a:ext>
                </a:extLst>
              </a:tr>
              <a:tr h="409074">
                <a:tc>
                  <a:txBody>
                    <a:bodyPr/>
                    <a:lstStyle/>
                    <a:p>
                      <a:r>
                        <a:rPr lang="de-DE" sz="1350" kern="1200" dirty="0">
                          <a:solidFill>
                            <a:schemeClr val="tx1"/>
                          </a:solidFill>
                          <a:latin typeface="+mj-lt"/>
                          <a:ea typeface="+mn-ea"/>
                          <a:cs typeface="+mn-cs"/>
                        </a:rPr>
                        <a:t>120</a:t>
                      </a:r>
                    </a:p>
                  </a:txBody>
                  <a:tcPr/>
                </a:tc>
                <a:tc>
                  <a:txBody>
                    <a:bodyPr/>
                    <a:lstStyle/>
                    <a:p>
                      <a:r>
                        <a:rPr lang="de-DE" sz="1350" kern="1200" dirty="0">
                          <a:solidFill>
                            <a:schemeClr val="tx1"/>
                          </a:solidFill>
                          <a:latin typeface="+mj-lt"/>
                          <a:ea typeface="+mn-ea"/>
                          <a:cs typeface="+mn-cs"/>
                        </a:rPr>
                        <a:t>Franzbrötchen mit Himbeeren</a:t>
                      </a:r>
                    </a:p>
                  </a:txBody>
                  <a:tcPr/>
                </a:tc>
                <a:tc>
                  <a:txBody>
                    <a:bodyPr/>
                    <a:lstStyle/>
                    <a:p>
                      <a:r>
                        <a:rPr lang="de-DE" dirty="0" smtClean="0">
                          <a:latin typeface="+mj-lt"/>
                        </a:rPr>
                        <a:t>3,50</a:t>
                      </a:r>
                      <a:endParaRPr lang="de-DE" dirty="0">
                        <a:latin typeface="+mj-lt"/>
                      </a:endParaRPr>
                    </a:p>
                  </a:txBody>
                  <a:tcPr/>
                </a:tc>
                <a:extLst>
                  <a:ext uri="{0D108BD9-81ED-4DB2-BD59-A6C34878D82A}">
                    <a16:rowId xmlns:a16="http://schemas.microsoft.com/office/drawing/2014/main" val="599997050"/>
                  </a:ext>
                </a:extLst>
              </a:tr>
              <a:tr h="385011">
                <a:tc>
                  <a:txBody>
                    <a:bodyPr/>
                    <a:lstStyle/>
                    <a:p>
                      <a:r>
                        <a:rPr lang="de-DE" sz="1350" kern="1200" dirty="0">
                          <a:solidFill>
                            <a:schemeClr val="tx1"/>
                          </a:solidFill>
                          <a:latin typeface="+mj-lt"/>
                          <a:ea typeface="+mn-ea"/>
                          <a:cs typeface="+mn-cs"/>
                        </a:rPr>
                        <a:t>165</a:t>
                      </a:r>
                    </a:p>
                  </a:txBody>
                  <a:tcPr/>
                </a:tc>
                <a:tc>
                  <a:txBody>
                    <a:bodyPr/>
                    <a:lstStyle/>
                    <a:p>
                      <a:r>
                        <a:rPr lang="de-DE" sz="1350" kern="1200" dirty="0">
                          <a:solidFill>
                            <a:schemeClr val="tx1"/>
                          </a:solidFill>
                          <a:latin typeface="+mj-lt"/>
                          <a:ea typeface="+mn-ea"/>
                          <a:cs typeface="+mn-cs"/>
                        </a:rPr>
                        <a:t>Käsetasche mit Himbeeren</a:t>
                      </a:r>
                    </a:p>
                  </a:txBody>
                  <a:tcPr/>
                </a:tc>
                <a:tc>
                  <a:txBody>
                    <a:bodyPr/>
                    <a:lstStyle/>
                    <a:p>
                      <a:r>
                        <a:rPr lang="de-DE" dirty="0" smtClean="0">
                          <a:latin typeface="+mj-lt"/>
                        </a:rPr>
                        <a:t>3,50</a:t>
                      </a:r>
                      <a:endParaRPr lang="de-DE" dirty="0">
                        <a:latin typeface="+mj-lt"/>
                      </a:endParaRPr>
                    </a:p>
                  </a:txBody>
                  <a:tcPr/>
                </a:tc>
                <a:extLst>
                  <a:ext uri="{0D108BD9-81ED-4DB2-BD59-A6C34878D82A}">
                    <a16:rowId xmlns:a16="http://schemas.microsoft.com/office/drawing/2014/main" val="2714559164"/>
                  </a:ext>
                </a:extLst>
              </a:tr>
              <a:tr h="421105">
                <a:tc>
                  <a:txBody>
                    <a:bodyPr/>
                    <a:lstStyle/>
                    <a:p>
                      <a:r>
                        <a:rPr lang="de-DE" sz="1350" kern="1200" dirty="0">
                          <a:solidFill>
                            <a:schemeClr val="tx1"/>
                          </a:solidFill>
                          <a:latin typeface="+mj-lt"/>
                          <a:ea typeface="+mn-ea"/>
                          <a:cs typeface="+mn-cs"/>
                        </a:rPr>
                        <a:t>217</a:t>
                      </a:r>
                    </a:p>
                  </a:txBody>
                  <a:tcPr/>
                </a:tc>
                <a:tc>
                  <a:txBody>
                    <a:bodyPr/>
                    <a:lstStyle/>
                    <a:p>
                      <a:r>
                        <a:rPr lang="de-DE" sz="1350" kern="1200" dirty="0">
                          <a:solidFill>
                            <a:schemeClr val="tx1"/>
                          </a:solidFill>
                          <a:latin typeface="+mj-lt"/>
                          <a:ea typeface="+mn-ea"/>
                          <a:cs typeface="+mn-cs"/>
                        </a:rPr>
                        <a:t>Donut Vanille</a:t>
                      </a:r>
                    </a:p>
                  </a:txBody>
                  <a:tcPr/>
                </a:tc>
                <a:tc>
                  <a:txBody>
                    <a:bodyPr/>
                    <a:lstStyle/>
                    <a:p>
                      <a:r>
                        <a:rPr lang="de-DE" dirty="0" smtClean="0">
                          <a:latin typeface="+mj-lt"/>
                        </a:rPr>
                        <a:t>2,50</a:t>
                      </a:r>
                      <a:endParaRPr lang="de-DE" dirty="0">
                        <a:latin typeface="+mj-lt"/>
                      </a:endParaRPr>
                    </a:p>
                  </a:txBody>
                  <a:tcPr/>
                </a:tc>
                <a:extLst>
                  <a:ext uri="{0D108BD9-81ED-4DB2-BD59-A6C34878D82A}">
                    <a16:rowId xmlns:a16="http://schemas.microsoft.com/office/drawing/2014/main" val="3698990829"/>
                  </a:ext>
                </a:extLst>
              </a:tr>
              <a:tr h="409074">
                <a:tc>
                  <a:txBody>
                    <a:bodyPr/>
                    <a:lstStyle/>
                    <a:p>
                      <a:r>
                        <a:rPr lang="de-DE" sz="1350" kern="1200" dirty="0">
                          <a:solidFill>
                            <a:schemeClr val="tx1"/>
                          </a:solidFill>
                          <a:latin typeface="+mj-lt"/>
                          <a:ea typeface="+mn-ea"/>
                          <a:cs typeface="+mn-cs"/>
                        </a:rPr>
                        <a:t>218</a:t>
                      </a:r>
                    </a:p>
                  </a:txBody>
                  <a:tcPr/>
                </a:tc>
                <a:tc>
                  <a:txBody>
                    <a:bodyPr/>
                    <a:lstStyle/>
                    <a:p>
                      <a:r>
                        <a:rPr lang="de-DE" sz="1350" kern="1200" dirty="0">
                          <a:solidFill>
                            <a:schemeClr val="tx1"/>
                          </a:solidFill>
                          <a:latin typeface="+mj-lt"/>
                          <a:ea typeface="+mn-ea"/>
                          <a:cs typeface="+mn-cs"/>
                        </a:rPr>
                        <a:t>Donut Schokolade</a:t>
                      </a:r>
                    </a:p>
                  </a:txBody>
                  <a:tcPr/>
                </a:tc>
                <a:tc>
                  <a:txBody>
                    <a:bodyPr/>
                    <a:lstStyle/>
                    <a:p>
                      <a:r>
                        <a:rPr lang="de-DE" dirty="0" smtClean="0">
                          <a:latin typeface="+mj-lt"/>
                        </a:rPr>
                        <a:t>2,50</a:t>
                      </a:r>
                      <a:endParaRPr lang="de-DE" dirty="0">
                        <a:latin typeface="+mj-lt"/>
                      </a:endParaRPr>
                    </a:p>
                  </a:txBody>
                  <a:tcPr/>
                </a:tc>
                <a:extLst>
                  <a:ext uri="{0D108BD9-81ED-4DB2-BD59-A6C34878D82A}">
                    <a16:rowId xmlns:a16="http://schemas.microsoft.com/office/drawing/2014/main" val="4197829665"/>
                  </a:ext>
                </a:extLst>
              </a:tr>
              <a:tr h="397042">
                <a:tc>
                  <a:txBody>
                    <a:bodyPr/>
                    <a:lstStyle/>
                    <a:p>
                      <a:r>
                        <a:rPr lang="de-DE" sz="1350" kern="1200" dirty="0">
                          <a:solidFill>
                            <a:schemeClr val="tx1"/>
                          </a:solidFill>
                          <a:latin typeface="+mj-lt"/>
                          <a:ea typeface="+mn-ea"/>
                          <a:cs typeface="+mn-cs"/>
                        </a:rPr>
                        <a:t>205</a:t>
                      </a:r>
                    </a:p>
                  </a:txBody>
                  <a:tcPr/>
                </a:tc>
                <a:tc>
                  <a:txBody>
                    <a:bodyPr/>
                    <a:lstStyle/>
                    <a:p>
                      <a:r>
                        <a:rPr lang="de-DE" sz="1350" kern="1200" dirty="0">
                          <a:solidFill>
                            <a:schemeClr val="tx1"/>
                          </a:solidFill>
                          <a:latin typeface="+mj-lt"/>
                          <a:ea typeface="+mn-ea"/>
                          <a:cs typeface="+mn-cs"/>
                        </a:rPr>
                        <a:t>Muffin Vanille</a:t>
                      </a:r>
                    </a:p>
                  </a:txBody>
                  <a:tcPr/>
                </a:tc>
                <a:tc>
                  <a:txBody>
                    <a:bodyPr/>
                    <a:lstStyle/>
                    <a:p>
                      <a:r>
                        <a:rPr lang="de-DE" dirty="0" smtClean="0">
                          <a:latin typeface="+mj-lt"/>
                        </a:rPr>
                        <a:t>4,20</a:t>
                      </a:r>
                      <a:endParaRPr lang="de-DE" dirty="0">
                        <a:latin typeface="+mj-lt"/>
                      </a:endParaRPr>
                    </a:p>
                  </a:txBody>
                  <a:tcPr/>
                </a:tc>
                <a:extLst>
                  <a:ext uri="{0D108BD9-81ED-4DB2-BD59-A6C34878D82A}">
                    <a16:rowId xmlns:a16="http://schemas.microsoft.com/office/drawing/2014/main" val="18018354"/>
                  </a:ext>
                </a:extLst>
              </a:tr>
              <a:tr h="385010">
                <a:tc>
                  <a:txBody>
                    <a:bodyPr/>
                    <a:lstStyle/>
                    <a:p>
                      <a:r>
                        <a:rPr lang="de-DE" sz="1350" kern="1200" dirty="0">
                          <a:solidFill>
                            <a:schemeClr val="tx1"/>
                          </a:solidFill>
                          <a:latin typeface="+mj-lt"/>
                          <a:ea typeface="+mn-ea"/>
                          <a:cs typeface="+mn-cs"/>
                        </a:rPr>
                        <a:t>206</a:t>
                      </a:r>
                    </a:p>
                  </a:txBody>
                  <a:tcPr/>
                </a:tc>
                <a:tc>
                  <a:txBody>
                    <a:bodyPr/>
                    <a:lstStyle/>
                    <a:p>
                      <a:r>
                        <a:rPr lang="de-DE" sz="1350" kern="1200" dirty="0">
                          <a:solidFill>
                            <a:schemeClr val="tx1"/>
                          </a:solidFill>
                          <a:latin typeface="+mj-lt"/>
                          <a:ea typeface="+mn-ea"/>
                          <a:cs typeface="+mn-cs"/>
                        </a:rPr>
                        <a:t>Muffin Schokolade</a:t>
                      </a:r>
                    </a:p>
                  </a:txBody>
                  <a:tcPr/>
                </a:tc>
                <a:tc>
                  <a:txBody>
                    <a:bodyPr/>
                    <a:lstStyle/>
                    <a:p>
                      <a:r>
                        <a:rPr lang="de-DE" dirty="0" smtClean="0">
                          <a:latin typeface="+mj-lt"/>
                        </a:rPr>
                        <a:t>4,20</a:t>
                      </a:r>
                      <a:endParaRPr lang="de-DE" dirty="0">
                        <a:latin typeface="+mj-lt"/>
                      </a:endParaRPr>
                    </a:p>
                  </a:txBody>
                  <a:tcPr/>
                </a:tc>
                <a:extLst>
                  <a:ext uri="{0D108BD9-81ED-4DB2-BD59-A6C34878D82A}">
                    <a16:rowId xmlns:a16="http://schemas.microsoft.com/office/drawing/2014/main" val="1454731775"/>
                  </a:ext>
                </a:extLst>
              </a:tr>
              <a:tr h="606960">
                <a:tc>
                  <a:txBody>
                    <a:bodyPr/>
                    <a:lstStyle/>
                    <a:p>
                      <a:endParaRPr lang="de-DE" sz="1350" kern="1200" dirty="0">
                        <a:solidFill>
                          <a:schemeClr val="tx1"/>
                        </a:solidFill>
                        <a:latin typeface="+mj-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a:solidFill>
                            <a:schemeClr val="tx1"/>
                          </a:solidFill>
                          <a:latin typeface="+mj-lt"/>
                          <a:ea typeface="+mn-ea"/>
                          <a:cs typeface="+mn-cs"/>
                        </a:rPr>
                        <a:t>und viele mehr …</a:t>
                      </a:r>
                    </a:p>
                    <a:p>
                      <a:endParaRPr lang="de-DE" sz="1350" kern="1200" dirty="0">
                        <a:solidFill>
                          <a:schemeClr val="tx1"/>
                        </a:solidFill>
                        <a:latin typeface="+mj-lt"/>
                        <a:ea typeface="+mn-ea"/>
                        <a:cs typeface="+mn-cs"/>
                      </a:endParaRPr>
                    </a:p>
                  </a:txBody>
                  <a:tcPr/>
                </a:tc>
                <a:tc>
                  <a:txBody>
                    <a:bodyPr/>
                    <a:lstStyle/>
                    <a:p>
                      <a:endParaRPr lang="de-DE" dirty="0">
                        <a:latin typeface="+mj-lt"/>
                      </a:endParaRPr>
                    </a:p>
                  </a:txBody>
                  <a:tcPr/>
                </a:tc>
                <a:extLst>
                  <a:ext uri="{0D108BD9-81ED-4DB2-BD59-A6C34878D82A}">
                    <a16:rowId xmlns:a16="http://schemas.microsoft.com/office/drawing/2014/main" val="3730256686"/>
                  </a:ext>
                </a:extLst>
              </a:tr>
            </a:tbl>
          </a:graphicData>
        </a:graphic>
      </p:graphicFrame>
      <p:pic>
        <p:nvPicPr>
          <p:cNvPr id="13" name="Grafik 12">
            <a:extLst>
              <a:ext uri="{FF2B5EF4-FFF2-40B4-BE49-F238E27FC236}">
                <a16:creationId xmlns:a16="http://schemas.microsoft.com/office/drawing/2014/main" id="{E9FCBD79-5BDE-4A29-98B7-BD408CDE4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4911" y="7608945"/>
            <a:ext cx="1770384" cy="1404972"/>
          </a:xfrm>
          <a:prstGeom prst="rect">
            <a:avLst/>
          </a:prstGeom>
        </p:spPr>
      </p:pic>
      <p:sp>
        <p:nvSpPr>
          <p:cNvPr id="2" name="Textfeld 1">
            <a:extLst>
              <a:ext uri="{FF2B5EF4-FFF2-40B4-BE49-F238E27FC236}">
                <a16:creationId xmlns:a16="http://schemas.microsoft.com/office/drawing/2014/main" id="{9C21ED21-8986-48E5-A26C-C6F6FFCF94FA}"/>
              </a:ext>
            </a:extLst>
          </p:cNvPr>
          <p:cNvSpPr txBox="1"/>
          <p:nvPr/>
        </p:nvSpPr>
        <p:spPr>
          <a:xfrm>
            <a:off x="5065295" y="8731832"/>
            <a:ext cx="1568692" cy="299634"/>
          </a:xfrm>
          <a:prstGeom prst="rect">
            <a:avLst/>
          </a:prstGeom>
          <a:noFill/>
        </p:spPr>
        <p:txBody>
          <a:bodyPr wrap="square" rtlCol="0">
            <a:spAutoFit/>
          </a:bodyPr>
          <a:lstStyle/>
          <a:p>
            <a:r>
              <a:rPr lang="de-DE" dirty="0">
                <a:latin typeface="+mj-lt"/>
              </a:rPr>
              <a:t>Nussschnecke</a:t>
            </a:r>
          </a:p>
        </p:txBody>
      </p:sp>
    </p:spTree>
    <p:extLst>
      <p:ext uri="{BB962C8B-B14F-4D97-AF65-F5344CB8AC3E}">
        <p14:creationId xmlns:p14="http://schemas.microsoft.com/office/powerpoint/2010/main" val="333507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ieren 34"/>
          <p:cNvGrpSpPr/>
          <p:nvPr/>
        </p:nvGrpSpPr>
        <p:grpSpPr>
          <a:xfrm>
            <a:off x="225123" y="139265"/>
            <a:ext cx="6408864" cy="440742"/>
            <a:chOff x="225123" y="123998"/>
            <a:chExt cx="6408864" cy="440742"/>
          </a:xfrm>
        </p:grpSpPr>
        <p:sp>
          <p:nvSpPr>
            <p:cNvPr id="36" name="Rechteck 35"/>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43" name="Gruppieren 42"/>
          <p:cNvGrpSpPr/>
          <p:nvPr/>
        </p:nvGrpSpPr>
        <p:grpSpPr>
          <a:xfrm>
            <a:off x="225123" y="9310970"/>
            <a:ext cx="6408864" cy="440742"/>
            <a:chOff x="225123" y="9310970"/>
            <a:chExt cx="6408864" cy="440742"/>
          </a:xfrm>
        </p:grpSpPr>
        <p:sp>
          <p:nvSpPr>
            <p:cNvPr id="44" name="Rechteck 43"/>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6" name="Grafik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22" name="Textfeld 21">
            <a:extLst>
              <a:ext uri="{FF2B5EF4-FFF2-40B4-BE49-F238E27FC236}">
                <a16:creationId xmlns:a16="http://schemas.microsoft.com/office/drawing/2014/main" id="{49E215CB-CD6A-4DBE-8D53-6FBB2B5C7EDD}"/>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Kuchen</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23" name="Tabelle 22">
            <a:extLst>
              <a:ext uri="{FF2B5EF4-FFF2-40B4-BE49-F238E27FC236}">
                <a16:creationId xmlns:a16="http://schemas.microsoft.com/office/drawing/2014/main" id="{1A73E2F8-B224-4B98-897B-713FD1AB5B40}"/>
              </a:ext>
            </a:extLst>
          </p:cNvPr>
          <p:cNvGraphicFramePr>
            <a:graphicFrameLocks noGrp="1"/>
          </p:cNvGraphicFramePr>
          <p:nvPr>
            <p:extLst>
              <p:ext uri="{D42A27DB-BD31-4B8C-83A1-F6EECF244321}">
                <p14:modId xmlns:p14="http://schemas.microsoft.com/office/powerpoint/2010/main" val="3848854577"/>
              </p:ext>
            </p:extLst>
          </p:nvPr>
        </p:nvGraphicFramePr>
        <p:xfrm>
          <a:off x="475320" y="1451438"/>
          <a:ext cx="5905407" cy="6494785"/>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b="0" dirty="0" smtClean="0">
                          <a:solidFill>
                            <a:schemeClr val="tx1"/>
                          </a:solidFill>
                          <a:latin typeface="+mj-lt"/>
                        </a:rPr>
                        <a:t>508</a:t>
                      </a:r>
                      <a:endParaRPr lang="de-DE" b="0" dirty="0">
                        <a:solidFill>
                          <a:schemeClr val="tx1"/>
                        </a:solidFill>
                        <a:latin typeface="+mj-lt"/>
                      </a:endParaRPr>
                    </a:p>
                  </a:txBody>
                  <a:tcPr/>
                </a:tc>
                <a:tc>
                  <a:txBody>
                    <a:bodyPr/>
                    <a:lstStyle/>
                    <a:p>
                      <a:r>
                        <a:rPr lang="de-DE" b="0" dirty="0">
                          <a:solidFill>
                            <a:schemeClr val="tx1"/>
                          </a:solidFill>
                          <a:latin typeface="+mj-lt"/>
                        </a:rPr>
                        <a:t>Marmorkuchen </a:t>
                      </a:r>
                      <a:r>
                        <a:rPr lang="de-DE" b="0" dirty="0" smtClean="0">
                          <a:solidFill>
                            <a:schemeClr val="tx1"/>
                          </a:solidFill>
                          <a:latin typeface="+mj-lt"/>
                        </a:rPr>
                        <a:t>kg</a:t>
                      </a:r>
                      <a:endParaRPr lang="de-DE" b="0" dirty="0">
                        <a:solidFill>
                          <a:schemeClr val="tx1"/>
                        </a:solidFill>
                        <a:latin typeface="+mj-lt"/>
                      </a:endParaRPr>
                    </a:p>
                  </a:txBody>
                  <a:tcPr/>
                </a:tc>
                <a:tc>
                  <a:txBody>
                    <a:bodyPr/>
                    <a:lstStyle/>
                    <a:p>
                      <a:r>
                        <a:rPr lang="de-DE" dirty="0" smtClean="0">
                          <a:solidFill>
                            <a:schemeClr val="tx1"/>
                          </a:solidFill>
                          <a:latin typeface="+mj-lt"/>
                        </a:rPr>
                        <a:t>38,00</a:t>
                      </a:r>
                      <a:endParaRPr lang="de-DE" dirty="0">
                        <a:solidFill>
                          <a:schemeClr val="tx1"/>
                        </a:solidFill>
                        <a:latin typeface="+mj-lt"/>
                      </a:endParaRPr>
                    </a:p>
                  </a:txBody>
                  <a:tcPr/>
                </a:tc>
                <a:extLst>
                  <a:ext uri="{0D108BD9-81ED-4DB2-BD59-A6C34878D82A}">
                    <a16:rowId xmlns:a16="http://schemas.microsoft.com/office/drawing/2014/main" val="1203916663"/>
                  </a:ext>
                </a:extLst>
              </a:tr>
              <a:tr h="348916">
                <a:tc>
                  <a:txBody>
                    <a:bodyPr/>
                    <a:lstStyle/>
                    <a:p>
                      <a:r>
                        <a:rPr lang="de-DE" dirty="0">
                          <a:solidFill>
                            <a:schemeClr val="tx1"/>
                          </a:solidFill>
                          <a:latin typeface="+mj-lt"/>
                        </a:rPr>
                        <a:t>521</a:t>
                      </a:r>
                    </a:p>
                  </a:txBody>
                  <a:tcPr/>
                </a:tc>
                <a:tc>
                  <a:txBody>
                    <a:bodyPr/>
                    <a:lstStyle/>
                    <a:p>
                      <a:r>
                        <a:rPr lang="de-DE" dirty="0">
                          <a:solidFill>
                            <a:schemeClr val="tx1"/>
                          </a:solidFill>
                          <a:latin typeface="+mj-lt"/>
                        </a:rPr>
                        <a:t>Nuss-Spezial-Kuchen (</a:t>
                      </a:r>
                      <a:r>
                        <a:rPr lang="de-DE" dirty="0" err="1" smtClean="0">
                          <a:solidFill>
                            <a:schemeClr val="tx1"/>
                          </a:solidFill>
                          <a:latin typeface="+mj-lt"/>
                        </a:rPr>
                        <a:t>gluten</a:t>
                      </a:r>
                      <a:r>
                        <a:rPr lang="de-DE" dirty="0" smtClean="0">
                          <a:solidFill>
                            <a:schemeClr val="tx1"/>
                          </a:solidFill>
                          <a:latin typeface="+mj-lt"/>
                        </a:rPr>
                        <a:t>– und </a:t>
                      </a:r>
                      <a:r>
                        <a:rPr lang="de-DE" dirty="0">
                          <a:solidFill>
                            <a:schemeClr val="tx1"/>
                          </a:solidFill>
                          <a:latin typeface="+mj-lt"/>
                        </a:rPr>
                        <a:t>lactosefrei) </a:t>
                      </a:r>
                      <a:r>
                        <a:rPr lang="de-DE" dirty="0" smtClean="0">
                          <a:solidFill>
                            <a:schemeClr val="tx1"/>
                          </a:solidFill>
                          <a:latin typeface="+mj-lt"/>
                        </a:rPr>
                        <a:t>100g</a:t>
                      </a:r>
                      <a:endParaRPr lang="de-DE" dirty="0">
                        <a:solidFill>
                          <a:schemeClr val="tx1"/>
                        </a:solidFill>
                        <a:latin typeface="+mj-lt"/>
                      </a:endParaRPr>
                    </a:p>
                  </a:txBody>
                  <a:tcPr/>
                </a:tc>
                <a:tc>
                  <a:txBody>
                    <a:bodyPr/>
                    <a:lstStyle/>
                    <a:p>
                      <a:r>
                        <a:rPr lang="de-DE" dirty="0" smtClean="0">
                          <a:solidFill>
                            <a:schemeClr val="tx1"/>
                          </a:solidFill>
                          <a:latin typeface="+mj-lt"/>
                        </a:rPr>
                        <a:t>  5,50</a:t>
                      </a:r>
                      <a:endParaRPr lang="de-DE" dirty="0">
                        <a:solidFill>
                          <a:schemeClr val="tx1"/>
                        </a:solidFill>
                        <a:latin typeface="+mj-lt"/>
                      </a:endParaRPr>
                    </a:p>
                  </a:txBody>
                  <a:tcPr/>
                </a:tc>
                <a:extLst>
                  <a:ext uri="{0D108BD9-81ED-4DB2-BD59-A6C34878D82A}">
                    <a16:rowId xmlns:a16="http://schemas.microsoft.com/office/drawing/2014/main" val="4085486170"/>
                  </a:ext>
                </a:extLst>
              </a:tr>
              <a:tr h="360947">
                <a:tc>
                  <a:txBody>
                    <a:bodyPr/>
                    <a:lstStyle/>
                    <a:p>
                      <a:r>
                        <a:rPr lang="de-DE" dirty="0">
                          <a:solidFill>
                            <a:schemeClr val="tx1"/>
                          </a:solidFill>
                          <a:latin typeface="+mj-lt"/>
                        </a:rPr>
                        <a:t>510</a:t>
                      </a:r>
                    </a:p>
                  </a:txBody>
                  <a:tcPr/>
                </a:tc>
                <a:tc>
                  <a:txBody>
                    <a:bodyPr/>
                    <a:lstStyle/>
                    <a:p>
                      <a:r>
                        <a:rPr lang="de-DE" dirty="0">
                          <a:solidFill>
                            <a:schemeClr val="tx1"/>
                          </a:solidFill>
                          <a:latin typeface="+mj-lt"/>
                        </a:rPr>
                        <a:t>Schoko-Kirsch-Kuchen</a:t>
                      </a:r>
                    </a:p>
                  </a:txBody>
                  <a:tcPr/>
                </a:tc>
                <a:tc>
                  <a:txBody>
                    <a:bodyPr/>
                    <a:lstStyle/>
                    <a:p>
                      <a:r>
                        <a:rPr lang="de-DE" dirty="0" smtClean="0">
                          <a:solidFill>
                            <a:schemeClr val="tx1"/>
                          </a:solidFill>
                          <a:latin typeface="+mj-lt"/>
                        </a:rPr>
                        <a:t>  4,00</a:t>
                      </a:r>
                      <a:endParaRPr lang="de-DE" dirty="0">
                        <a:solidFill>
                          <a:schemeClr val="tx1"/>
                        </a:solidFill>
                        <a:latin typeface="+mj-lt"/>
                      </a:endParaRPr>
                    </a:p>
                  </a:txBody>
                  <a:tcPr/>
                </a:tc>
                <a:extLst>
                  <a:ext uri="{0D108BD9-81ED-4DB2-BD59-A6C34878D82A}">
                    <a16:rowId xmlns:a16="http://schemas.microsoft.com/office/drawing/2014/main" val="342936744"/>
                  </a:ext>
                </a:extLst>
              </a:tr>
              <a:tr h="372979">
                <a:tc>
                  <a:txBody>
                    <a:bodyPr/>
                    <a:lstStyle/>
                    <a:p>
                      <a:r>
                        <a:rPr lang="de-DE" dirty="0">
                          <a:solidFill>
                            <a:schemeClr val="tx1"/>
                          </a:solidFill>
                          <a:latin typeface="+mj-lt"/>
                        </a:rPr>
                        <a:t>439</a:t>
                      </a:r>
                    </a:p>
                  </a:txBody>
                  <a:tcPr/>
                </a:tc>
                <a:tc>
                  <a:txBody>
                    <a:bodyPr/>
                    <a:lstStyle/>
                    <a:p>
                      <a:r>
                        <a:rPr lang="de-DE" dirty="0">
                          <a:solidFill>
                            <a:schemeClr val="tx1"/>
                          </a:solidFill>
                          <a:latin typeface="+mj-lt"/>
                        </a:rPr>
                        <a:t>Bananenkuchen (vegan)</a:t>
                      </a:r>
                    </a:p>
                  </a:txBody>
                  <a:tcPr/>
                </a:tc>
                <a:tc>
                  <a:txBody>
                    <a:bodyPr/>
                    <a:lstStyle/>
                    <a:p>
                      <a:r>
                        <a:rPr lang="de-DE" dirty="0" smtClean="0">
                          <a:solidFill>
                            <a:schemeClr val="tx1"/>
                          </a:solidFill>
                          <a:latin typeface="+mj-lt"/>
                        </a:rPr>
                        <a:t>  4,20</a:t>
                      </a:r>
                      <a:endParaRPr lang="de-DE" dirty="0">
                        <a:solidFill>
                          <a:schemeClr val="tx1"/>
                        </a:solidFill>
                        <a:latin typeface="+mj-lt"/>
                      </a:endParaRPr>
                    </a:p>
                  </a:txBody>
                  <a:tcPr/>
                </a:tc>
                <a:extLst>
                  <a:ext uri="{0D108BD9-81ED-4DB2-BD59-A6C34878D82A}">
                    <a16:rowId xmlns:a16="http://schemas.microsoft.com/office/drawing/2014/main" val="2525124229"/>
                  </a:ext>
                </a:extLst>
              </a:tr>
              <a:tr h="372979">
                <a:tc>
                  <a:txBody>
                    <a:bodyPr/>
                    <a:lstStyle/>
                    <a:p>
                      <a:r>
                        <a:rPr lang="de-DE" dirty="0">
                          <a:solidFill>
                            <a:schemeClr val="tx1"/>
                          </a:solidFill>
                          <a:latin typeface="+mj-lt"/>
                        </a:rPr>
                        <a:t>501</a:t>
                      </a:r>
                    </a:p>
                  </a:txBody>
                  <a:tcPr/>
                </a:tc>
                <a:tc>
                  <a:txBody>
                    <a:bodyPr/>
                    <a:lstStyle/>
                    <a:p>
                      <a:r>
                        <a:rPr lang="de-DE" dirty="0">
                          <a:solidFill>
                            <a:schemeClr val="tx1"/>
                          </a:solidFill>
                          <a:latin typeface="+mj-lt"/>
                        </a:rPr>
                        <a:t>Apfel</a:t>
                      </a:r>
                      <a:r>
                        <a:rPr lang="de-DE" sz="1350" kern="1200" dirty="0">
                          <a:solidFill>
                            <a:schemeClr val="tx1"/>
                          </a:solidFill>
                          <a:latin typeface="+mj-lt"/>
                          <a:ea typeface="+mn-ea"/>
                          <a:cs typeface="+mn-cs"/>
                        </a:rPr>
                        <a:t>kuchen</a:t>
                      </a:r>
                      <a:endParaRPr lang="de-DE" dirty="0">
                        <a:solidFill>
                          <a:schemeClr val="tx1"/>
                        </a:solidFill>
                        <a:latin typeface="+mj-lt"/>
                      </a:endParaRP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2563798479"/>
                  </a:ext>
                </a:extLst>
              </a:tr>
              <a:tr h="385011">
                <a:tc>
                  <a:txBody>
                    <a:bodyPr/>
                    <a:lstStyle/>
                    <a:p>
                      <a:r>
                        <a:rPr lang="de-DE" dirty="0" smtClean="0">
                          <a:solidFill>
                            <a:schemeClr val="tx1"/>
                          </a:solidFill>
                          <a:latin typeface="+mj-lt"/>
                        </a:rPr>
                        <a:t>526</a:t>
                      </a:r>
                      <a:endParaRPr lang="de-DE" dirty="0">
                        <a:solidFill>
                          <a:schemeClr val="tx1"/>
                        </a:solidFill>
                        <a:latin typeface="+mj-lt"/>
                      </a:endParaRPr>
                    </a:p>
                  </a:txBody>
                  <a:tcPr/>
                </a:tc>
                <a:tc>
                  <a:txBody>
                    <a:bodyPr/>
                    <a:lstStyle/>
                    <a:p>
                      <a:r>
                        <a:rPr lang="de-DE" dirty="0">
                          <a:solidFill>
                            <a:schemeClr val="tx1"/>
                          </a:solidFill>
                          <a:latin typeface="+mj-lt"/>
                        </a:rPr>
                        <a:t>Apfel</a:t>
                      </a:r>
                      <a:r>
                        <a:rPr lang="de-DE" sz="1350" kern="1200" dirty="0">
                          <a:solidFill>
                            <a:schemeClr val="tx1"/>
                          </a:solidFill>
                          <a:latin typeface="+mj-lt"/>
                          <a:ea typeface="+mn-ea"/>
                          <a:cs typeface="+mn-cs"/>
                        </a:rPr>
                        <a:t>kuchen</a:t>
                      </a:r>
                      <a:r>
                        <a:rPr lang="de-DE" dirty="0">
                          <a:solidFill>
                            <a:schemeClr val="tx1"/>
                          </a:solidFill>
                          <a:latin typeface="+mj-lt"/>
                        </a:rPr>
                        <a:t> (vegan)</a:t>
                      </a: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2532913401"/>
                  </a:ext>
                </a:extLst>
              </a:tr>
              <a:tr h="348916">
                <a:tc>
                  <a:txBody>
                    <a:bodyPr/>
                    <a:lstStyle/>
                    <a:p>
                      <a:r>
                        <a:rPr lang="de-DE" dirty="0">
                          <a:solidFill>
                            <a:schemeClr val="tx1"/>
                          </a:solidFill>
                          <a:latin typeface="+mj-lt"/>
                        </a:rPr>
                        <a:t>506</a:t>
                      </a:r>
                    </a:p>
                  </a:txBody>
                  <a:tcPr/>
                </a:tc>
                <a:tc>
                  <a:txBody>
                    <a:bodyPr/>
                    <a:lstStyle/>
                    <a:p>
                      <a:r>
                        <a:rPr lang="de-DE" dirty="0">
                          <a:solidFill>
                            <a:schemeClr val="tx1"/>
                          </a:solidFill>
                          <a:latin typeface="+mj-lt"/>
                        </a:rPr>
                        <a:t>Käse</a:t>
                      </a:r>
                      <a:r>
                        <a:rPr lang="de-DE" sz="1350" kern="1200" dirty="0">
                          <a:solidFill>
                            <a:schemeClr val="tx1"/>
                          </a:solidFill>
                          <a:latin typeface="+mj-lt"/>
                          <a:ea typeface="+mn-ea"/>
                          <a:cs typeface="+mn-cs"/>
                        </a:rPr>
                        <a:t>kuchen</a:t>
                      </a:r>
                      <a:endParaRPr lang="de-DE" dirty="0">
                        <a:solidFill>
                          <a:schemeClr val="tx1"/>
                        </a:solidFill>
                        <a:latin typeface="+mj-lt"/>
                      </a:endParaRPr>
                    </a:p>
                  </a:txBody>
                  <a:tcPr/>
                </a:tc>
                <a:tc>
                  <a:txBody>
                    <a:bodyPr/>
                    <a:lstStyle/>
                    <a:p>
                      <a:r>
                        <a:rPr lang="de-DE" dirty="0" smtClean="0">
                          <a:solidFill>
                            <a:schemeClr val="tx1"/>
                          </a:solidFill>
                          <a:latin typeface="+mj-lt"/>
                        </a:rPr>
                        <a:t>  4,00</a:t>
                      </a:r>
                      <a:endParaRPr lang="de-DE" dirty="0">
                        <a:solidFill>
                          <a:schemeClr val="tx1"/>
                        </a:solidFill>
                        <a:latin typeface="+mj-lt"/>
                      </a:endParaRPr>
                    </a:p>
                  </a:txBody>
                  <a:tcPr/>
                </a:tc>
                <a:extLst>
                  <a:ext uri="{0D108BD9-81ED-4DB2-BD59-A6C34878D82A}">
                    <a16:rowId xmlns:a16="http://schemas.microsoft.com/office/drawing/2014/main" val="1012953519"/>
                  </a:ext>
                </a:extLst>
              </a:tr>
              <a:tr h="397042">
                <a:tc>
                  <a:txBody>
                    <a:bodyPr/>
                    <a:lstStyle/>
                    <a:p>
                      <a:r>
                        <a:rPr lang="de-DE" sz="1350" kern="1200" dirty="0">
                          <a:solidFill>
                            <a:schemeClr val="tx1"/>
                          </a:solidFill>
                          <a:latin typeface="+mj-lt"/>
                          <a:ea typeface="+mn-ea"/>
                          <a:cs typeface="+mn-cs"/>
                        </a:rPr>
                        <a:t>514</a:t>
                      </a:r>
                    </a:p>
                  </a:txBody>
                  <a:tcPr/>
                </a:tc>
                <a:tc>
                  <a:txBody>
                    <a:bodyPr/>
                    <a:lstStyle/>
                    <a:p>
                      <a:r>
                        <a:rPr lang="de-DE" sz="1350" kern="1200" dirty="0">
                          <a:solidFill>
                            <a:schemeClr val="tx1"/>
                          </a:solidFill>
                          <a:latin typeface="+mj-lt"/>
                          <a:ea typeface="+mn-ea"/>
                          <a:cs typeface="+mn-cs"/>
                        </a:rPr>
                        <a:t>Käse-</a:t>
                      </a:r>
                      <a:r>
                        <a:rPr lang="de-DE" sz="1350" kern="1200" dirty="0" err="1">
                          <a:solidFill>
                            <a:schemeClr val="tx1"/>
                          </a:solidFill>
                          <a:latin typeface="+mj-lt"/>
                          <a:ea typeface="+mn-ea"/>
                          <a:cs typeface="+mn-cs"/>
                        </a:rPr>
                        <a:t>Johannisbeer</a:t>
                      </a:r>
                      <a:r>
                        <a:rPr lang="de-DE" sz="1350" kern="1200" dirty="0">
                          <a:solidFill>
                            <a:schemeClr val="tx1"/>
                          </a:solidFill>
                          <a:latin typeface="+mj-lt"/>
                          <a:ea typeface="+mn-ea"/>
                          <a:cs typeface="+mn-cs"/>
                        </a:rPr>
                        <a:t>-Kuchen</a:t>
                      </a:r>
                    </a:p>
                  </a:txBody>
                  <a:tcPr/>
                </a:tc>
                <a:tc>
                  <a:txBody>
                    <a:bodyPr/>
                    <a:lstStyle/>
                    <a:p>
                      <a:r>
                        <a:rPr lang="de-DE" dirty="0" smtClean="0">
                          <a:solidFill>
                            <a:schemeClr val="tx1"/>
                          </a:solidFill>
                          <a:latin typeface="+mj-lt"/>
                        </a:rPr>
                        <a:t>  4,00</a:t>
                      </a:r>
                      <a:endParaRPr lang="de-DE" dirty="0">
                        <a:solidFill>
                          <a:schemeClr val="tx1"/>
                        </a:solidFill>
                        <a:latin typeface="+mj-lt"/>
                      </a:endParaRPr>
                    </a:p>
                  </a:txBody>
                  <a:tcPr/>
                </a:tc>
                <a:extLst>
                  <a:ext uri="{0D108BD9-81ED-4DB2-BD59-A6C34878D82A}">
                    <a16:rowId xmlns:a16="http://schemas.microsoft.com/office/drawing/2014/main" val="1941578330"/>
                  </a:ext>
                </a:extLst>
              </a:tr>
              <a:tr h="385011">
                <a:tc>
                  <a:txBody>
                    <a:bodyPr/>
                    <a:lstStyle/>
                    <a:p>
                      <a:r>
                        <a:rPr lang="de-DE" sz="1350" kern="1200" dirty="0">
                          <a:solidFill>
                            <a:schemeClr val="tx1"/>
                          </a:solidFill>
                          <a:latin typeface="+mj-lt"/>
                          <a:ea typeface="+mn-ea"/>
                          <a:cs typeface="+mn-cs"/>
                        </a:rPr>
                        <a:t>513</a:t>
                      </a:r>
                    </a:p>
                  </a:txBody>
                  <a:tcPr/>
                </a:tc>
                <a:tc>
                  <a:txBody>
                    <a:bodyPr/>
                    <a:lstStyle/>
                    <a:p>
                      <a:r>
                        <a:rPr lang="de-DE" sz="1350" kern="1200" dirty="0">
                          <a:solidFill>
                            <a:schemeClr val="tx1"/>
                          </a:solidFill>
                          <a:latin typeface="+mj-lt"/>
                          <a:ea typeface="+mn-ea"/>
                          <a:cs typeface="+mn-cs"/>
                        </a:rPr>
                        <a:t>Käse-Kirsch-Kuchen</a:t>
                      </a: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1487451340"/>
                  </a:ext>
                </a:extLst>
              </a:tr>
              <a:tr h="372978">
                <a:tc>
                  <a:txBody>
                    <a:bodyPr/>
                    <a:lstStyle/>
                    <a:p>
                      <a:r>
                        <a:rPr lang="de-DE" sz="1350" kern="1200" dirty="0">
                          <a:solidFill>
                            <a:schemeClr val="tx1"/>
                          </a:solidFill>
                          <a:latin typeface="+mj-lt"/>
                          <a:ea typeface="+mn-ea"/>
                          <a:cs typeface="+mn-cs"/>
                        </a:rPr>
                        <a:t>512</a:t>
                      </a:r>
                    </a:p>
                  </a:txBody>
                  <a:tcPr/>
                </a:tc>
                <a:tc>
                  <a:txBody>
                    <a:bodyPr/>
                    <a:lstStyle/>
                    <a:p>
                      <a:r>
                        <a:rPr lang="de-DE" sz="1350" kern="1200" dirty="0" smtClean="0">
                          <a:solidFill>
                            <a:schemeClr val="tx1"/>
                          </a:solidFill>
                          <a:latin typeface="+mj-lt"/>
                          <a:ea typeface="+mn-ea"/>
                          <a:cs typeface="+mn-cs"/>
                        </a:rPr>
                        <a:t>Käse-Aprikosen-Kuchen</a:t>
                      </a:r>
                      <a:endParaRPr lang="de-DE" sz="1350" kern="1200" dirty="0">
                        <a:solidFill>
                          <a:schemeClr val="tx1"/>
                        </a:solidFill>
                        <a:latin typeface="+mj-lt"/>
                        <a:ea typeface="+mn-ea"/>
                        <a:cs typeface="+mn-cs"/>
                      </a:endParaRPr>
                    </a:p>
                  </a:txBody>
                  <a:tcPr/>
                </a:tc>
                <a:tc>
                  <a:txBody>
                    <a:bodyPr/>
                    <a:lstStyle/>
                    <a:p>
                      <a:r>
                        <a:rPr lang="de-DE" dirty="0" smtClean="0">
                          <a:solidFill>
                            <a:schemeClr val="tx1"/>
                          </a:solidFill>
                          <a:latin typeface="+mj-lt"/>
                        </a:rPr>
                        <a:t>  4,00</a:t>
                      </a:r>
                      <a:endParaRPr lang="de-DE" dirty="0">
                        <a:solidFill>
                          <a:schemeClr val="tx1"/>
                        </a:solidFill>
                        <a:latin typeface="+mj-lt"/>
                      </a:endParaRPr>
                    </a:p>
                  </a:txBody>
                  <a:tcPr/>
                </a:tc>
                <a:extLst>
                  <a:ext uri="{0D108BD9-81ED-4DB2-BD59-A6C34878D82A}">
                    <a16:rowId xmlns:a16="http://schemas.microsoft.com/office/drawing/2014/main" val="4048282751"/>
                  </a:ext>
                </a:extLst>
              </a:tr>
              <a:tr h="433137">
                <a:tc>
                  <a:txBody>
                    <a:bodyPr/>
                    <a:lstStyle/>
                    <a:p>
                      <a:r>
                        <a:rPr lang="de-DE" sz="1350" kern="1200" dirty="0">
                          <a:solidFill>
                            <a:schemeClr val="tx1"/>
                          </a:solidFill>
                          <a:latin typeface="+mj-lt"/>
                          <a:ea typeface="+mn-ea"/>
                          <a:cs typeface="+mn-cs"/>
                        </a:rPr>
                        <a:t>425</a:t>
                      </a:r>
                    </a:p>
                  </a:txBody>
                  <a:tcPr/>
                </a:tc>
                <a:tc>
                  <a:txBody>
                    <a:bodyPr/>
                    <a:lstStyle/>
                    <a:p>
                      <a:r>
                        <a:rPr lang="de-DE" sz="1350" kern="1200" dirty="0">
                          <a:solidFill>
                            <a:schemeClr val="tx1"/>
                          </a:solidFill>
                          <a:latin typeface="+mj-lt"/>
                          <a:ea typeface="+mn-ea"/>
                          <a:cs typeface="+mn-cs"/>
                        </a:rPr>
                        <a:t>Zwetschgenkuchen</a:t>
                      </a:r>
                    </a:p>
                  </a:txBody>
                  <a:tcPr/>
                </a:tc>
                <a:tc>
                  <a:txBody>
                    <a:bodyPr/>
                    <a:lstStyle/>
                    <a:p>
                      <a:r>
                        <a:rPr lang="de-DE" dirty="0" smtClean="0">
                          <a:solidFill>
                            <a:schemeClr val="tx1"/>
                          </a:solidFill>
                          <a:latin typeface="+mj-lt"/>
                        </a:rPr>
                        <a:t>  4,00</a:t>
                      </a:r>
                      <a:endParaRPr lang="de-DE" dirty="0">
                        <a:solidFill>
                          <a:schemeClr val="tx1"/>
                        </a:solidFill>
                        <a:latin typeface="+mj-lt"/>
                      </a:endParaRPr>
                    </a:p>
                  </a:txBody>
                  <a:tcPr/>
                </a:tc>
                <a:extLst>
                  <a:ext uri="{0D108BD9-81ED-4DB2-BD59-A6C34878D82A}">
                    <a16:rowId xmlns:a16="http://schemas.microsoft.com/office/drawing/2014/main" val="3769793930"/>
                  </a:ext>
                </a:extLst>
              </a:tr>
              <a:tr h="397042">
                <a:tc>
                  <a:txBody>
                    <a:bodyPr/>
                    <a:lstStyle/>
                    <a:p>
                      <a:r>
                        <a:rPr lang="de-DE" sz="1350" kern="1200" dirty="0">
                          <a:solidFill>
                            <a:schemeClr val="tx1"/>
                          </a:solidFill>
                          <a:latin typeface="+mj-lt"/>
                          <a:ea typeface="+mn-ea"/>
                          <a:cs typeface="+mn-cs"/>
                        </a:rPr>
                        <a:t>504</a:t>
                      </a:r>
                    </a:p>
                  </a:txBody>
                  <a:tcPr/>
                </a:tc>
                <a:tc>
                  <a:txBody>
                    <a:bodyPr/>
                    <a:lstStyle/>
                    <a:p>
                      <a:r>
                        <a:rPr lang="de-DE" sz="1350" kern="1200" dirty="0">
                          <a:solidFill>
                            <a:schemeClr val="tx1"/>
                          </a:solidFill>
                          <a:latin typeface="+mj-lt"/>
                          <a:ea typeface="+mn-ea"/>
                          <a:cs typeface="+mn-cs"/>
                        </a:rPr>
                        <a:t>Himbeerkuchen</a:t>
                      </a: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1246789225"/>
                  </a:ext>
                </a:extLst>
              </a:tr>
              <a:tr h="445169">
                <a:tc>
                  <a:txBody>
                    <a:bodyPr/>
                    <a:lstStyle/>
                    <a:p>
                      <a:r>
                        <a:rPr lang="de-DE" sz="1350" kern="1200" dirty="0">
                          <a:solidFill>
                            <a:schemeClr val="tx1"/>
                          </a:solidFill>
                          <a:latin typeface="+mj-lt"/>
                          <a:ea typeface="+mn-ea"/>
                          <a:cs typeface="+mn-cs"/>
                        </a:rPr>
                        <a:t>503</a:t>
                      </a:r>
                    </a:p>
                  </a:txBody>
                  <a:tcPr/>
                </a:tc>
                <a:tc>
                  <a:txBody>
                    <a:bodyPr/>
                    <a:lstStyle/>
                    <a:p>
                      <a:r>
                        <a:rPr lang="de-DE" sz="1350" kern="1200" dirty="0">
                          <a:solidFill>
                            <a:schemeClr val="tx1"/>
                          </a:solidFill>
                          <a:latin typeface="+mj-lt"/>
                          <a:ea typeface="+mn-ea"/>
                          <a:cs typeface="+mn-cs"/>
                        </a:rPr>
                        <a:t>Obstkuchen gemischt</a:t>
                      </a:r>
                    </a:p>
                  </a:txBody>
                  <a:tcPr/>
                </a:tc>
                <a:tc>
                  <a:txBody>
                    <a:bodyPr/>
                    <a:lstStyle/>
                    <a:p>
                      <a:r>
                        <a:rPr lang="de-DE" dirty="0" smtClean="0">
                          <a:solidFill>
                            <a:schemeClr val="tx1"/>
                          </a:solidFill>
                          <a:latin typeface="+mj-lt"/>
                        </a:rPr>
                        <a:t>  4,20</a:t>
                      </a:r>
                      <a:endParaRPr lang="de-DE" dirty="0">
                        <a:solidFill>
                          <a:schemeClr val="tx1"/>
                        </a:solidFill>
                        <a:latin typeface="+mj-lt"/>
                      </a:endParaRPr>
                    </a:p>
                  </a:txBody>
                  <a:tcPr/>
                </a:tc>
                <a:extLst>
                  <a:ext uri="{0D108BD9-81ED-4DB2-BD59-A6C34878D82A}">
                    <a16:rowId xmlns:a16="http://schemas.microsoft.com/office/drawing/2014/main" val="1351976488"/>
                  </a:ext>
                </a:extLst>
              </a:tr>
              <a:tr h="409073">
                <a:tc>
                  <a:txBody>
                    <a:bodyPr/>
                    <a:lstStyle/>
                    <a:p>
                      <a:r>
                        <a:rPr lang="de-DE" sz="1350" kern="1200" dirty="0">
                          <a:solidFill>
                            <a:schemeClr val="tx1"/>
                          </a:solidFill>
                          <a:latin typeface="+mj-lt"/>
                          <a:ea typeface="+mn-ea"/>
                          <a:cs typeface="+mn-cs"/>
                        </a:rPr>
                        <a:t>502</a:t>
                      </a:r>
                    </a:p>
                  </a:txBody>
                  <a:tcPr/>
                </a:tc>
                <a:tc>
                  <a:txBody>
                    <a:bodyPr/>
                    <a:lstStyle/>
                    <a:p>
                      <a:r>
                        <a:rPr lang="de-DE" sz="1350" kern="1200" dirty="0">
                          <a:solidFill>
                            <a:schemeClr val="tx1"/>
                          </a:solidFill>
                          <a:latin typeface="+mj-lt"/>
                          <a:ea typeface="+mn-ea"/>
                          <a:cs typeface="+mn-cs"/>
                        </a:rPr>
                        <a:t>Erdbeerkuchen</a:t>
                      </a: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3738757370"/>
                  </a:ext>
                </a:extLst>
              </a:tr>
              <a:tr h="606960">
                <a:tc>
                  <a:txBody>
                    <a:bodyPr/>
                    <a:lstStyle/>
                    <a:p>
                      <a:endParaRPr lang="de-DE" sz="1350" kern="1200" dirty="0">
                        <a:solidFill>
                          <a:schemeClr val="tx1"/>
                        </a:solidFill>
                        <a:latin typeface="+mj-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a:solidFill>
                            <a:schemeClr val="tx1"/>
                          </a:solidFill>
                          <a:latin typeface="+mj-lt"/>
                          <a:ea typeface="+mn-ea"/>
                          <a:cs typeface="+mn-cs"/>
                        </a:rPr>
                        <a:t>und viele mehr …</a:t>
                      </a:r>
                    </a:p>
                    <a:p>
                      <a:endParaRPr lang="de-DE" sz="1350" kern="1200" dirty="0">
                        <a:solidFill>
                          <a:schemeClr val="tx1"/>
                        </a:solidFill>
                        <a:latin typeface="+mj-lt"/>
                        <a:ea typeface="+mn-ea"/>
                        <a:cs typeface="+mn-cs"/>
                      </a:endParaRPr>
                    </a:p>
                  </a:txBody>
                  <a:tcPr/>
                </a:tc>
                <a:tc>
                  <a:txBody>
                    <a:bodyPr/>
                    <a:lstStyle/>
                    <a:p>
                      <a:endParaRPr lang="de-DE" dirty="0">
                        <a:solidFill>
                          <a:schemeClr val="tx1"/>
                        </a:solidFill>
                        <a:latin typeface="+mj-lt"/>
                      </a:endParaRPr>
                    </a:p>
                  </a:txBody>
                  <a:tcPr/>
                </a:tc>
                <a:extLst>
                  <a:ext uri="{0D108BD9-81ED-4DB2-BD59-A6C34878D82A}">
                    <a16:rowId xmlns:a16="http://schemas.microsoft.com/office/drawing/2014/main" val="1518574627"/>
                  </a:ext>
                </a:extLst>
              </a:tr>
            </a:tbl>
          </a:graphicData>
        </a:graphic>
      </p:graphicFrame>
      <p:pic>
        <p:nvPicPr>
          <p:cNvPr id="12" name="Grafik 11">
            <a:extLst>
              <a:ext uri="{FF2B5EF4-FFF2-40B4-BE49-F238E27FC236}">
                <a16:creationId xmlns:a16="http://schemas.microsoft.com/office/drawing/2014/main" id="{580129B6-CC8A-4495-BDA6-6754505A6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525" y="7300131"/>
            <a:ext cx="2051312" cy="1843090"/>
          </a:xfrm>
          <a:prstGeom prst="rect">
            <a:avLst/>
          </a:prstGeom>
        </p:spPr>
      </p:pic>
      <p:sp>
        <p:nvSpPr>
          <p:cNvPr id="2" name="Textfeld 1">
            <a:extLst>
              <a:ext uri="{FF2B5EF4-FFF2-40B4-BE49-F238E27FC236}">
                <a16:creationId xmlns:a16="http://schemas.microsoft.com/office/drawing/2014/main" id="{5417FACA-4A77-44D7-BA76-2D4F0D714523}"/>
              </a:ext>
            </a:extLst>
          </p:cNvPr>
          <p:cNvSpPr txBox="1"/>
          <p:nvPr/>
        </p:nvSpPr>
        <p:spPr>
          <a:xfrm>
            <a:off x="5137484" y="8698832"/>
            <a:ext cx="1496503" cy="299634"/>
          </a:xfrm>
          <a:prstGeom prst="rect">
            <a:avLst/>
          </a:prstGeom>
          <a:noFill/>
        </p:spPr>
        <p:txBody>
          <a:bodyPr wrap="square" rtlCol="0">
            <a:spAutoFit/>
          </a:bodyPr>
          <a:lstStyle/>
          <a:p>
            <a:r>
              <a:rPr lang="de-DE" dirty="0">
                <a:latin typeface="+mj-lt"/>
              </a:rPr>
              <a:t>Marmorkuchen</a:t>
            </a:r>
          </a:p>
        </p:txBody>
      </p:sp>
    </p:spTree>
    <p:extLst>
      <p:ext uri="{BB962C8B-B14F-4D97-AF65-F5344CB8AC3E}">
        <p14:creationId xmlns:p14="http://schemas.microsoft.com/office/powerpoint/2010/main" val="309882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13A735A-5DF0-41AE-9810-40764668D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7" y="914400"/>
            <a:ext cx="6027821" cy="8022191"/>
          </a:xfrm>
          <a:prstGeom prst="rect">
            <a:avLst/>
          </a:prstGeom>
        </p:spPr>
      </p:pic>
      <p:grpSp>
        <p:nvGrpSpPr>
          <p:cNvPr id="8" name="Gruppieren 7">
            <a:extLst>
              <a:ext uri="{FF2B5EF4-FFF2-40B4-BE49-F238E27FC236}">
                <a16:creationId xmlns:a16="http://schemas.microsoft.com/office/drawing/2014/main" id="{3D208A57-436C-4694-82A6-366D1CDAFAB3}"/>
              </a:ext>
            </a:extLst>
          </p:cNvPr>
          <p:cNvGrpSpPr/>
          <p:nvPr/>
        </p:nvGrpSpPr>
        <p:grpSpPr>
          <a:xfrm>
            <a:off x="225123" y="139265"/>
            <a:ext cx="6408864" cy="440742"/>
            <a:chOff x="225123" y="123998"/>
            <a:chExt cx="6408864" cy="440742"/>
          </a:xfrm>
        </p:grpSpPr>
        <p:sp>
          <p:nvSpPr>
            <p:cNvPr id="9" name="Rechteck 8">
              <a:extLst>
                <a:ext uri="{FF2B5EF4-FFF2-40B4-BE49-F238E27FC236}">
                  <a16:creationId xmlns:a16="http://schemas.microsoft.com/office/drawing/2014/main" id="{2878C6A8-6A2C-4F87-B11D-8B6DD011A908}"/>
                </a:ext>
              </a:extLst>
            </p:cNvPr>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D259083E-D342-4A8C-899B-E76D13DBD06B}"/>
                </a:ext>
              </a:extLst>
            </p:cNvPr>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823953E9-8FDC-457A-BB6E-F87E5AF3D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12" name="Gruppieren 11">
            <a:extLst>
              <a:ext uri="{FF2B5EF4-FFF2-40B4-BE49-F238E27FC236}">
                <a16:creationId xmlns:a16="http://schemas.microsoft.com/office/drawing/2014/main" id="{4E820C9E-4FB0-4010-9E53-E6F7A7338AD7}"/>
              </a:ext>
            </a:extLst>
          </p:cNvPr>
          <p:cNvGrpSpPr/>
          <p:nvPr/>
        </p:nvGrpSpPr>
        <p:grpSpPr>
          <a:xfrm>
            <a:off x="225123" y="9310970"/>
            <a:ext cx="6408864" cy="440742"/>
            <a:chOff x="225123" y="9310970"/>
            <a:chExt cx="6408864" cy="440742"/>
          </a:xfrm>
        </p:grpSpPr>
        <p:sp>
          <p:nvSpPr>
            <p:cNvPr id="13" name="Rechteck 12">
              <a:extLst>
                <a:ext uri="{FF2B5EF4-FFF2-40B4-BE49-F238E27FC236}">
                  <a16:creationId xmlns:a16="http://schemas.microsoft.com/office/drawing/2014/main" id="{0EFB8AFC-E077-4CCB-956B-EBB9228C2CF1}"/>
                </a:ext>
              </a:extLst>
            </p:cNvPr>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AA3F37B3-E712-4B02-BF21-97D76F02C345}"/>
                </a:ext>
              </a:extLst>
            </p:cNvPr>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724EC4ED-B9A3-4D30-A357-6FEFF2DD18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6" name="Textfeld 15">
            <a:extLst>
              <a:ext uri="{FF2B5EF4-FFF2-40B4-BE49-F238E27FC236}">
                <a16:creationId xmlns:a16="http://schemas.microsoft.com/office/drawing/2014/main" id="{5AF424DE-02D5-4C83-8639-B86F961E3DB8}"/>
              </a:ext>
            </a:extLst>
          </p:cNvPr>
          <p:cNvSpPr txBox="1"/>
          <p:nvPr/>
        </p:nvSpPr>
        <p:spPr>
          <a:xfrm>
            <a:off x="4427622" y="8965189"/>
            <a:ext cx="2117556" cy="299634"/>
          </a:xfrm>
          <a:prstGeom prst="rect">
            <a:avLst/>
          </a:prstGeom>
          <a:noFill/>
        </p:spPr>
        <p:txBody>
          <a:bodyPr wrap="square" rtlCol="0">
            <a:spAutoFit/>
          </a:bodyPr>
          <a:lstStyle/>
          <a:p>
            <a:r>
              <a:rPr lang="de-DE" dirty="0">
                <a:latin typeface="+mj-lt"/>
              </a:rPr>
              <a:t>Käse-</a:t>
            </a:r>
            <a:r>
              <a:rPr lang="de-DE" dirty="0" err="1">
                <a:latin typeface="+mj-lt"/>
              </a:rPr>
              <a:t>Johannisbeer</a:t>
            </a:r>
            <a:r>
              <a:rPr lang="de-DE" dirty="0">
                <a:latin typeface="+mj-lt"/>
              </a:rPr>
              <a:t>-Kuchen</a:t>
            </a:r>
          </a:p>
        </p:txBody>
      </p:sp>
    </p:spTree>
    <p:extLst>
      <p:ext uri="{BB962C8B-B14F-4D97-AF65-F5344CB8AC3E}">
        <p14:creationId xmlns:p14="http://schemas.microsoft.com/office/powerpoint/2010/main" val="1644206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ieren 29"/>
          <p:cNvGrpSpPr/>
          <p:nvPr/>
        </p:nvGrpSpPr>
        <p:grpSpPr>
          <a:xfrm>
            <a:off x="225123" y="95831"/>
            <a:ext cx="6408864" cy="440742"/>
            <a:chOff x="225123" y="123998"/>
            <a:chExt cx="6408864" cy="440742"/>
          </a:xfrm>
        </p:grpSpPr>
        <p:sp>
          <p:nvSpPr>
            <p:cNvPr id="32" name="Rechteck 31"/>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5" name="Gruppieren 34"/>
          <p:cNvGrpSpPr/>
          <p:nvPr/>
        </p:nvGrpSpPr>
        <p:grpSpPr>
          <a:xfrm>
            <a:off x="225123" y="9310970"/>
            <a:ext cx="6408864" cy="440742"/>
            <a:chOff x="225123" y="9310970"/>
            <a:chExt cx="6408864" cy="440742"/>
          </a:xfrm>
        </p:grpSpPr>
        <p:sp>
          <p:nvSpPr>
            <p:cNvPr id="36" name="Rechteck 35"/>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5" name="Textfeld 14">
            <a:extLst>
              <a:ext uri="{FF2B5EF4-FFF2-40B4-BE49-F238E27FC236}">
                <a16:creationId xmlns:a16="http://schemas.microsoft.com/office/drawing/2014/main" id="{D71E655B-539C-4384-BB30-79003CB280CB}"/>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Sahnetorten</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6" name="Tabelle 15">
            <a:extLst>
              <a:ext uri="{FF2B5EF4-FFF2-40B4-BE49-F238E27FC236}">
                <a16:creationId xmlns:a16="http://schemas.microsoft.com/office/drawing/2014/main" id="{FD07235B-CD19-4B21-8718-10E579E4FEDE}"/>
              </a:ext>
            </a:extLst>
          </p:cNvPr>
          <p:cNvGraphicFramePr>
            <a:graphicFrameLocks noGrp="1"/>
          </p:cNvGraphicFramePr>
          <p:nvPr>
            <p:extLst>
              <p:ext uri="{D42A27DB-BD31-4B8C-83A1-F6EECF244321}">
                <p14:modId xmlns:p14="http://schemas.microsoft.com/office/powerpoint/2010/main" val="1186701404"/>
              </p:ext>
            </p:extLst>
          </p:nvPr>
        </p:nvGraphicFramePr>
        <p:xfrm>
          <a:off x="475320" y="1451438"/>
          <a:ext cx="5905407" cy="4437386"/>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b="0" dirty="0">
                          <a:latin typeface="+mj-lt"/>
                        </a:rPr>
                        <a:t>412</a:t>
                      </a:r>
                    </a:p>
                  </a:txBody>
                  <a:tcPr/>
                </a:tc>
                <a:tc>
                  <a:txBody>
                    <a:bodyPr/>
                    <a:lstStyle/>
                    <a:p>
                      <a:r>
                        <a:rPr lang="de-DE" b="0" dirty="0">
                          <a:solidFill>
                            <a:schemeClr val="tx1"/>
                          </a:solidFill>
                          <a:latin typeface="+mj-lt"/>
                        </a:rPr>
                        <a:t>Bienenstich</a:t>
                      </a:r>
                    </a:p>
                  </a:txBody>
                  <a:tcPr/>
                </a:tc>
                <a:tc>
                  <a:txBody>
                    <a:bodyPr/>
                    <a:lstStyle/>
                    <a:p>
                      <a:r>
                        <a:rPr lang="de-DE" dirty="0" smtClean="0">
                          <a:solidFill>
                            <a:schemeClr val="tx1"/>
                          </a:solidFill>
                          <a:latin typeface="+mj-lt"/>
                        </a:rPr>
                        <a:t>4,80</a:t>
                      </a:r>
                      <a:endParaRPr lang="de-DE" dirty="0">
                        <a:solidFill>
                          <a:schemeClr val="tx1"/>
                        </a:solidFill>
                        <a:latin typeface="+mj-lt"/>
                      </a:endParaRPr>
                    </a:p>
                  </a:txBody>
                  <a:tcPr/>
                </a:tc>
                <a:extLst>
                  <a:ext uri="{0D108BD9-81ED-4DB2-BD59-A6C34878D82A}">
                    <a16:rowId xmlns:a16="http://schemas.microsoft.com/office/drawing/2014/main" val="1203916663"/>
                  </a:ext>
                </a:extLst>
              </a:tr>
              <a:tr h="348916">
                <a:tc>
                  <a:txBody>
                    <a:bodyPr/>
                    <a:lstStyle/>
                    <a:p>
                      <a:r>
                        <a:rPr lang="de-DE" dirty="0">
                          <a:latin typeface="+mj-lt"/>
                        </a:rPr>
                        <a:t>806</a:t>
                      </a:r>
                    </a:p>
                  </a:txBody>
                  <a:tcPr/>
                </a:tc>
                <a:tc>
                  <a:txBody>
                    <a:bodyPr/>
                    <a:lstStyle/>
                    <a:p>
                      <a:r>
                        <a:rPr lang="de-DE" dirty="0">
                          <a:latin typeface="+mj-lt"/>
                        </a:rPr>
                        <a:t>Eierlikörsahnetorte</a:t>
                      </a: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4085486170"/>
                  </a:ext>
                </a:extLst>
              </a:tr>
              <a:tr h="360947">
                <a:tc>
                  <a:txBody>
                    <a:bodyPr/>
                    <a:lstStyle/>
                    <a:p>
                      <a:r>
                        <a:rPr lang="de-DE" dirty="0">
                          <a:latin typeface="+mj-lt"/>
                        </a:rPr>
                        <a:t>800</a:t>
                      </a:r>
                    </a:p>
                  </a:txBody>
                  <a:tcPr/>
                </a:tc>
                <a:tc>
                  <a:txBody>
                    <a:bodyPr/>
                    <a:lstStyle/>
                    <a:p>
                      <a:r>
                        <a:rPr lang="de-DE" dirty="0">
                          <a:latin typeface="+mj-lt"/>
                        </a:rPr>
                        <a:t>Käsesahne</a:t>
                      </a:r>
                      <a:r>
                        <a:rPr lang="de-DE" sz="1350" kern="1200" dirty="0">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342936744"/>
                  </a:ext>
                </a:extLst>
              </a:tr>
              <a:tr h="372979">
                <a:tc>
                  <a:txBody>
                    <a:bodyPr/>
                    <a:lstStyle/>
                    <a:p>
                      <a:r>
                        <a:rPr lang="de-DE" dirty="0">
                          <a:latin typeface="+mj-lt"/>
                        </a:rPr>
                        <a:t>805 </a:t>
                      </a:r>
                    </a:p>
                  </a:txBody>
                  <a:tcPr/>
                </a:tc>
                <a:tc>
                  <a:txBody>
                    <a:bodyPr/>
                    <a:lstStyle/>
                    <a:p>
                      <a:r>
                        <a:rPr lang="de-DE" dirty="0">
                          <a:latin typeface="+mj-lt"/>
                        </a:rPr>
                        <a:t>Schokosahne</a:t>
                      </a:r>
                      <a:r>
                        <a:rPr lang="de-DE" sz="1350" kern="1200" dirty="0">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2525124229"/>
                  </a:ext>
                </a:extLst>
              </a:tr>
              <a:tr h="372979">
                <a:tc>
                  <a:txBody>
                    <a:bodyPr/>
                    <a:lstStyle/>
                    <a:p>
                      <a:r>
                        <a:rPr lang="de-DE" dirty="0">
                          <a:latin typeface="+mj-lt"/>
                        </a:rPr>
                        <a:t>810</a:t>
                      </a:r>
                    </a:p>
                  </a:txBody>
                  <a:tcPr/>
                </a:tc>
                <a:tc>
                  <a:txBody>
                    <a:bodyPr/>
                    <a:lstStyle/>
                    <a:p>
                      <a:r>
                        <a:rPr lang="de-DE" dirty="0">
                          <a:latin typeface="+mj-lt"/>
                        </a:rPr>
                        <a:t>Erdbeersahne</a:t>
                      </a:r>
                      <a:r>
                        <a:rPr lang="de-DE" sz="1350" kern="1200" dirty="0">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2563798479"/>
                  </a:ext>
                </a:extLst>
              </a:tr>
              <a:tr h="385011">
                <a:tc>
                  <a:txBody>
                    <a:bodyPr/>
                    <a:lstStyle/>
                    <a:p>
                      <a:r>
                        <a:rPr lang="de-DE" dirty="0">
                          <a:latin typeface="+mj-lt"/>
                        </a:rPr>
                        <a:t>813</a:t>
                      </a:r>
                    </a:p>
                  </a:txBody>
                  <a:tcPr/>
                </a:tc>
                <a:tc>
                  <a:txBody>
                    <a:bodyPr/>
                    <a:lstStyle/>
                    <a:p>
                      <a:r>
                        <a:rPr lang="de-DE" dirty="0" err="1">
                          <a:latin typeface="+mj-lt"/>
                        </a:rPr>
                        <a:t>Schwarzwäldersahne</a:t>
                      </a:r>
                      <a:r>
                        <a:rPr lang="de-DE" sz="1350" kern="1200" dirty="0" err="1">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2532913401"/>
                  </a:ext>
                </a:extLst>
              </a:tr>
              <a:tr h="348916">
                <a:tc>
                  <a:txBody>
                    <a:bodyPr/>
                    <a:lstStyle/>
                    <a:p>
                      <a:r>
                        <a:rPr lang="de-DE" dirty="0">
                          <a:latin typeface="+mj-lt"/>
                        </a:rPr>
                        <a:t>819</a:t>
                      </a:r>
                    </a:p>
                  </a:txBody>
                  <a:tcPr/>
                </a:tc>
                <a:tc>
                  <a:txBody>
                    <a:bodyPr/>
                    <a:lstStyle/>
                    <a:p>
                      <a:r>
                        <a:rPr lang="de-DE" dirty="0">
                          <a:latin typeface="+mj-lt"/>
                        </a:rPr>
                        <a:t>Maracujasahne</a:t>
                      </a:r>
                      <a:r>
                        <a:rPr lang="de-DE" sz="1350" kern="1200" dirty="0">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1012953519"/>
                  </a:ext>
                </a:extLst>
              </a:tr>
              <a:tr h="397042">
                <a:tc>
                  <a:txBody>
                    <a:bodyPr/>
                    <a:lstStyle/>
                    <a:p>
                      <a:r>
                        <a:rPr lang="de-DE" sz="1350" kern="1200" dirty="0">
                          <a:solidFill>
                            <a:schemeClr val="tx1"/>
                          </a:solidFill>
                          <a:latin typeface="+mj-lt"/>
                          <a:ea typeface="+mn-ea"/>
                          <a:cs typeface="+mn-cs"/>
                        </a:rPr>
                        <a:t>823</a:t>
                      </a:r>
                    </a:p>
                  </a:txBody>
                  <a:tcPr/>
                </a:tc>
                <a:tc>
                  <a:txBody>
                    <a:bodyPr/>
                    <a:lstStyle/>
                    <a:p>
                      <a:r>
                        <a:rPr lang="de-DE" sz="1350" kern="1200" dirty="0">
                          <a:solidFill>
                            <a:schemeClr val="tx1"/>
                          </a:solidFill>
                          <a:latin typeface="+mj-lt"/>
                          <a:ea typeface="+mn-ea"/>
                          <a:cs typeface="+mn-cs"/>
                        </a:rPr>
                        <a:t>Pfirsichsahnetorte</a:t>
                      </a: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1941578330"/>
                  </a:ext>
                </a:extLst>
              </a:tr>
              <a:tr h="385011">
                <a:tc>
                  <a:txBody>
                    <a:bodyPr/>
                    <a:lstStyle/>
                    <a:p>
                      <a:endParaRPr lang="de-DE" sz="1350" kern="1200" dirty="0">
                        <a:solidFill>
                          <a:schemeClr val="tx1"/>
                        </a:solidFill>
                        <a:latin typeface="+mj-lt"/>
                        <a:ea typeface="+mn-ea"/>
                        <a:cs typeface="+mn-cs"/>
                      </a:endParaRPr>
                    </a:p>
                  </a:txBody>
                  <a:tcPr/>
                </a:tc>
                <a:tc>
                  <a:txBody>
                    <a:bodyPr/>
                    <a:lstStyle/>
                    <a:p>
                      <a:r>
                        <a:rPr lang="de-DE" sz="1350" kern="1200" dirty="0">
                          <a:solidFill>
                            <a:schemeClr val="tx1"/>
                          </a:solidFill>
                          <a:latin typeface="+mj-lt"/>
                          <a:ea typeface="+mn-ea"/>
                          <a:cs typeface="+mn-cs"/>
                        </a:rPr>
                        <a:t>und viele mehr …</a:t>
                      </a:r>
                    </a:p>
                  </a:txBody>
                  <a:tcPr/>
                </a:tc>
                <a:tc>
                  <a:txBody>
                    <a:bodyPr/>
                    <a:lstStyle/>
                    <a:p>
                      <a:endParaRPr lang="de-DE" dirty="0">
                        <a:latin typeface="+mj-lt"/>
                      </a:endParaRPr>
                    </a:p>
                  </a:txBody>
                  <a:tcPr/>
                </a:tc>
                <a:extLst>
                  <a:ext uri="{0D108BD9-81ED-4DB2-BD59-A6C34878D82A}">
                    <a16:rowId xmlns:a16="http://schemas.microsoft.com/office/drawing/2014/main" val="1487451340"/>
                  </a:ext>
                </a:extLst>
              </a:tr>
              <a:tr h="606960">
                <a:tc>
                  <a:txBody>
                    <a:bodyPr/>
                    <a:lstStyle/>
                    <a:p>
                      <a:endParaRPr lang="de-DE" sz="1350" kern="1200" dirty="0">
                        <a:solidFill>
                          <a:schemeClr val="tx1"/>
                        </a:solidFill>
                        <a:latin typeface="+mj-lt"/>
                        <a:ea typeface="+mn-ea"/>
                        <a:cs typeface="+mn-cs"/>
                      </a:endParaRPr>
                    </a:p>
                  </a:txBody>
                  <a:tcPr/>
                </a:tc>
                <a:tc>
                  <a:txBody>
                    <a:bodyPr/>
                    <a:lstStyle/>
                    <a:p>
                      <a:endParaRPr lang="de-DE" sz="1350" kern="1200" dirty="0">
                        <a:solidFill>
                          <a:schemeClr val="tx1"/>
                        </a:solidFill>
                        <a:latin typeface="+mj-lt"/>
                        <a:ea typeface="+mn-ea"/>
                        <a:cs typeface="+mn-cs"/>
                      </a:endParaRPr>
                    </a:p>
                  </a:txBody>
                  <a:tcPr/>
                </a:tc>
                <a:tc>
                  <a:txBody>
                    <a:bodyPr/>
                    <a:lstStyle/>
                    <a:p>
                      <a:endParaRPr lang="de-DE" dirty="0"/>
                    </a:p>
                  </a:txBody>
                  <a:tcPr/>
                </a:tc>
                <a:extLst>
                  <a:ext uri="{0D108BD9-81ED-4DB2-BD59-A6C34878D82A}">
                    <a16:rowId xmlns:a16="http://schemas.microsoft.com/office/drawing/2014/main" val="4048282751"/>
                  </a:ext>
                </a:extLst>
              </a:tr>
            </a:tbl>
          </a:graphicData>
        </a:graphic>
      </p:graphicFrame>
    </p:spTree>
    <p:extLst>
      <p:ext uri="{BB962C8B-B14F-4D97-AF65-F5344CB8AC3E}">
        <p14:creationId xmlns:p14="http://schemas.microsoft.com/office/powerpoint/2010/main" val="3360185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44AFA9B-9FED-43D5-8F30-0472CF64C5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9392" y="1961150"/>
            <a:ext cx="7988971" cy="5919536"/>
          </a:xfrm>
          <a:prstGeom prst="rect">
            <a:avLst/>
          </a:prstGeom>
        </p:spPr>
      </p:pic>
      <p:grpSp>
        <p:nvGrpSpPr>
          <p:cNvPr id="6" name="Gruppieren 5">
            <a:extLst>
              <a:ext uri="{FF2B5EF4-FFF2-40B4-BE49-F238E27FC236}">
                <a16:creationId xmlns:a16="http://schemas.microsoft.com/office/drawing/2014/main" id="{7BB6F59F-C99F-4152-9BAF-C4917421780A}"/>
              </a:ext>
            </a:extLst>
          </p:cNvPr>
          <p:cNvGrpSpPr/>
          <p:nvPr/>
        </p:nvGrpSpPr>
        <p:grpSpPr>
          <a:xfrm>
            <a:off x="225123" y="95831"/>
            <a:ext cx="6408864" cy="440742"/>
            <a:chOff x="225123" y="123998"/>
            <a:chExt cx="6408864" cy="440742"/>
          </a:xfrm>
        </p:grpSpPr>
        <p:sp>
          <p:nvSpPr>
            <p:cNvPr id="7" name="Rechteck 6">
              <a:extLst>
                <a:ext uri="{FF2B5EF4-FFF2-40B4-BE49-F238E27FC236}">
                  <a16:creationId xmlns:a16="http://schemas.microsoft.com/office/drawing/2014/main" id="{1136AD4E-1BAB-4FB2-B067-3162715D4D69}"/>
                </a:ext>
              </a:extLst>
            </p:cNvPr>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87817CBD-8932-44D2-B97C-017D0A802B00}"/>
                </a:ext>
              </a:extLst>
            </p:cNvPr>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49C22551-E73D-4A6F-BAE2-18B7C48F7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10" name="Gruppieren 9">
            <a:extLst>
              <a:ext uri="{FF2B5EF4-FFF2-40B4-BE49-F238E27FC236}">
                <a16:creationId xmlns:a16="http://schemas.microsoft.com/office/drawing/2014/main" id="{B054563F-4EC8-491A-98E4-C99AF70F871A}"/>
              </a:ext>
            </a:extLst>
          </p:cNvPr>
          <p:cNvGrpSpPr/>
          <p:nvPr/>
        </p:nvGrpSpPr>
        <p:grpSpPr>
          <a:xfrm>
            <a:off x="225123" y="9310970"/>
            <a:ext cx="6408864" cy="440742"/>
            <a:chOff x="225123" y="9310970"/>
            <a:chExt cx="6408864" cy="440742"/>
          </a:xfrm>
        </p:grpSpPr>
        <p:sp>
          <p:nvSpPr>
            <p:cNvPr id="11" name="Rechteck 10">
              <a:extLst>
                <a:ext uri="{FF2B5EF4-FFF2-40B4-BE49-F238E27FC236}">
                  <a16:creationId xmlns:a16="http://schemas.microsoft.com/office/drawing/2014/main" id="{9B7317B0-82AF-48A5-A18F-B5959E764039}"/>
                </a:ext>
              </a:extLst>
            </p:cNvPr>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1119F28C-0B6D-4011-AF1E-3847DA3926FE}"/>
                </a:ext>
              </a:extLst>
            </p:cNvPr>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36760DF9-BF6F-4958-B18C-4D9B3D4768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4" name="Textfeld 13">
            <a:extLst>
              <a:ext uri="{FF2B5EF4-FFF2-40B4-BE49-F238E27FC236}">
                <a16:creationId xmlns:a16="http://schemas.microsoft.com/office/drawing/2014/main" id="{90EE2DE1-9D37-4DAF-8D5A-0BB77D5E0725}"/>
              </a:ext>
            </a:extLst>
          </p:cNvPr>
          <p:cNvSpPr txBox="1"/>
          <p:nvPr/>
        </p:nvSpPr>
        <p:spPr>
          <a:xfrm>
            <a:off x="4463034" y="8989918"/>
            <a:ext cx="1961828" cy="299634"/>
          </a:xfrm>
          <a:prstGeom prst="rect">
            <a:avLst/>
          </a:prstGeom>
          <a:noFill/>
        </p:spPr>
        <p:txBody>
          <a:bodyPr wrap="square" rtlCol="0">
            <a:spAutoFit/>
          </a:bodyPr>
          <a:lstStyle/>
          <a:p>
            <a:r>
              <a:rPr lang="de-DE" dirty="0" err="1">
                <a:latin typeface="+mj-lt"/>
              </a:rPr>
              <a:t>Schwarzwäldersahnetorte</a:t>
            </a:r>
            <a:endParaRPr lang="de-DE" dirty="0">
              <a:latin typeface="+mj-lt"/>
            </a:endParaRPr>
          </a:p>
        </p:txBody>
      </p:sp>
    </p:spTree>
    <p:extLst>
      <p:ext uri="{BB962C8B-B14F-4D97-AF65-F5344CB8AC3E}">
        <p14:creationId xmlns:p14="http://schemas.microsoft.com/office/powerpoint/2010/main" val="325732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ieren 28"/>
          <p:cNvGrpSpPr/>
          <p:nvPr/>
        </p:nvGrpSpPr>
        <p:grpSpPr>
          <a:xfrm>
            <a:off x="225122" y="126695"/>
            <a:ext cx="6408864" cy="440742"/>
            <a:chOff x="225123" y="123998"/>
            <a:chExt cx="6408864" cy="440742"/>
          </a:xfrm>
        </p:grpSpPr>
        <p:sp>
          <p:nvSpPr>
            <p:cNvPr id="30" name="Rechteck 29"/>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4" name="Gruppieren 33"/>
          <p:cNvGrpSpPr/>
          <p:nvPr/>
        </p:nvGrpSpPr>
        <p:grpSpPr>
          <a:xfrm>
            <a:off x="225123" y="9310970"/>
            <a:ext cx="6408864" cy="440742"/>
            <a:chOff x="225123" y="9310970"/>
            <a:chExt cx="6408864" cy="440742"/>
          </a:xfrm>
        </p:grpSpPr>
        <p:sp>
          <p:nvSpPr>
            <p:cNvPr id="35" name="Rechteck 34"/>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graphicFrame>
        <p:nvGraphicFramePr>
          <p:cNvPr id="16" name="Tabelle 15">
            <a:extLst>
              <a:ext uri="{FF2B5EF4-FFF2-40B4-BE49-F238E27FC236}">
                <a16:creationId xmlns:a16="http://schemas.microsoft.com/office/drawing/2014/main" id="{8B98B160-EF8E-4032-BE87-1E26947FDF91}"/>
              </a:ext>
            </a:extLst>
          </p:cNvPr>
          <p:cNvGraphicFramePr>
            <a:graphicFrameLocks noGrp="1"/>
          </p:cNvGraphicFramePr>
          <p:nvPr>
            <p:extLst>
              <p:ext uri="{D42A27DB-BD31-4B8C-83A1-F6EECF244321}">
                <p14:modId xmlns:p14="http://schemas.microsoft.com/office/powerpoint/2010/main" val="3089730743"/>
              </p:ext>
            </p:extLst>
          </p:nvPr>
        </p:nvGraphicFramePr>
        <p:xfrm>
          <a:off x="520893" y="1463470"/>
          <a:ext cx="5905407" cy="4431920"/>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3197">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57697">
                <a:tc>
                  <a:txBody>
                    <a:bodyPr/>
                    <a:lstStyle/>
                    <a:p>
                      <a:r>
                        <a:rPr lang="de-DE" b="0" dirty="0">
                          <a:latin typeface="+mj-lt"/>
                        </a:rPr>
                        <a:t>902</a:t>
                      </a:r>
                    </a:p>
                  </a:txBody>
                  <a:tcPr/>
                </a:tc>
                <a:tc>
                  <a:txBody>
                    <a:bodyPr/>
                    <a:lstStyle/>
                    <a:p>
                      <a:r>
                        <a:rPr lang="de-DE" b="0" dirty="0">
                          <a:latin typeface="+mj-lt"/>
                        </a:rPr>
                        <a:t>Prinzregententorte</a:t>
                      </a: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1203916663"/>
                  </a:ext>
                </a:extLst>
              </a:tr>
              <a:tr h="345774">
                <a:tc>
                  <a:txBody>
                    <a:bodyPr/>
                    <a:lstStyle/>
                    <a:p>
                      <a:r>
                        <a:rPr lang="de-DE" dirty="0">
                          <a:latin typeface="+mj-lt"/>
                        </a:rPr>
                        <a:t>909</a:t>
                      </a:r>
                    </a:p>
                  </a:txBody>
                  <a:tcPr/>
                </a:tc>
                <a:tc>
                  <a:txBody>
                    <a:bodyPr/>
                    <a:lstStyle/>
                    <a:p>
                      <a:r>
                        <a:rPr lang="de-DE" dirty="0">
                          <a:latin typeface="+mj-lt"/>
                        </a:rPr>
                        <a:t>Sachertorte</a:t>
                      </a: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4085486170"/>
                  </a:ext>
                </a:extLst>
              </a:tr>
              <a:tr h="357697">
                <a:tc>
                  <a:txBody>
                    <a:bodyPr/>
                    <a:lstStyle/>
                    <a:p>
                      <a:r>
                        <a:rPr lang="de-DE" dirty="0">
                          <a:latin typeface="+mj-lt"/>
                        </a:rPr>
                        <a:t>900</a:t>
                      </a:r>
                    </a:p>
                  </a:txBody>
                  <a:tcPr/>
                </a:tc>
                <a:tc>
                  <a:txBody>
                    <a:bodyPr/>
                    <a:lstStyle/>
                    <a:p>
                      <a:r>
                        <a:rPr lang="de-DE" dirty="0">
                          <a:latin typeface="+mj-lt"/>
                        </a:rPr>
                        <a:t>Haselnusscreme</a:t>
                      </a:r>
                      <a:r>
                        <a:rPr lang="de-DE" sz="1350" kern="1200" dirty="0">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342936744"/>
                  </a:ext>
                </a:extLst>
              </a:tr>
              <a:tr h="369621">
                <a:tc>
                  <a:txBody>
                    <a:bodyPr/>
                    <a:lstStyle/>
                    <a:p>
                      <a:r>
                        <a:rPr lang="de-DE" dirty="0">
                          <a:latin typeface="+mj-lt"/>
                        </a:rPr>
                        <a:t>914</a:t>
                      </a:r>
                    </a:p>
                  </a:txBody>
                  <a:tcPr/>
                </a:tc>
                <a:tc>
                  <a:txBody>
                    <a:bodyPr/>
                    <a:lstStyle/>
                    <a:p>
                      <a:r>
                        <a:rPr lang="de-DE" dirty="0">
                          <a:latin typeface="+mj-lt"/>
                        </a:rPr>
                        <a:t>Spanische-Vanille-</a:t>
                      </a:r>
                      <a:r>
                        <a:rPr lang="de-DE" sz="1350" kern="1200" dirty="0">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5,20</a:t>
                      </a:r>
                      <a:endParaRPr lang="de-DE" dirty="0">
                        <a:latin typeface="+mj-lt"/>
                      </a:endParaRPr>
                    </a:p>
                  </a:txBody>
                  <a:tcPr/>
                </a:tc>
                <a:extLst>
                  <a:ext uri="{0D108BD9-81ED-4DB2-BD59-A6C34878D82A}">
                    <a16:rowId xmlns:a16="http://schemas.microsoft.com/office/drawing/2014/main" val="2525124229"/>
                  </a:ext>
                </a:extLst>
              </a:tr>
              <a:tr h="369621">
                <a:tc>
                  <a:txBody>
                    <a:bodyPr/>
                    <a:lstStyle/>
                    <a:p>
                      <a:r>
                        <a:rPr lang="de-DE" dirty="0">
                          <a:latin typeface="+mj-lt"/>
                        </a:rPr>
                        <a:t>901</a:t>
                      </a:r>
                    </a:p>
                  </a:txBody>
                  <a:tcPr/>
                </a:tc>
                <a:tc>
                  <a:txBody>
                    <a:bodyPr/>
                    <a:lstStyle/>
                    <a:p>
                      <a:r>
                        <a:rPr lang="de-DE" dirty="0" err="1">
                          <a:latin typeface="+mj-lt"/>
                        </a:rPr>
                        <a:t>Schwarzwäldercreme</a:t>
                      </a:r>
                      <a:r>
                        <a:rPr lang="de-DE" sz="1350" kern="1200" dirty="0" err="1">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2563798479"/>
                  </a:ext>
                </a:extLst>
              </a:tr>
              <a:tr h="361274">
                <a:tc>
                  <a:txBody>
                    <a:bodyPr/>
                    <a:lstStyle/>
                    <a:p>
                      <a:r>
                        <a:rPr lang="de-DE" dirty="0">
                          <a:latin typeface="+mj-lt"/>
                        </a:rPr>
                        <a:t>923</a:t>
                      </a:r>
                    </a:p>
                  </a:txBody>
                  <a:tcPr/>
                </a:tc>
                <a:tc>
                  <a:txBody>
                    <a:bodyPr/>
                    <a:lstStyle/>
                    <a:p>
                      <a:r>
                        <a:rPr lang="de-DE" dirty="0">
                          <a:latin typeface="+mj-lt"/>
                        </a:rPr>
                        <a:t>Himbeer-Raffaello-</a:t>
                      </a:r>
                      <a:r>
                        <a:rPr lang="de-DE" sz="1350" kern="1200" dirty="0">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2532913401"/>
                  </a:ext>
                </a:extLst>
              </a:tr>
              <a:tr h="381544">
                <a:tc>
                  <a:txBody>
                    <a:bodyPr/>
                    <a:lstStyle/>
                    <a:p>
                      <a:r>
                        <a:rPr lang="de-DE" sz="1350" kern="1200" dirty="0">
                          <a:solidFill>
                            <a:schemeClr val="tx1"/>
                          </a:solidFill>
                          <a:latin typeface="+mj-lt"/>
                          <a:ea typeface="+mn-ea"/>
                          <a:cs typeface="+mn-cs"/>
                        </a:rPr>
                        <a:t>916</a:t>
                      </a:r>
                    </a:p>
                  </a:txBody>
                  <a:tcPr/>
                </a:tc>
                <a:tc>
                  <a:txBody>
                    <a:bodyPr/>
                    <a:lstStyle/>
                    <a:p>
                      <a:r>
                        <a:rPr lang="de-DE" sz="1350" kern="1200" dirty="0" err="1">
                          <a:solidFill>
                            <a:schemeClr val="tx1"/>
                          </a:solidFill>
                          <a:latin typeface="+mj-lt"/>
                          <a:ea typeface="+mn-ea"/>
                          <a:cs typeface="+mn-cs"/>
                        </a:rPr>
                        <a:t>Moccacremetorte</a:t>
                      </a:r>
                      <a:endParaRPr lang="de-DE" sz="1350" kern="1200" dirty="0">
                        <a:solidFill>
                          <a:schemeClr val="tx1"/>
                        </a:solidFill>
                        <a:latin typeface="+mj-lt"/>
                        <a:ea typeface="+mn-ea"/>
                        <a:cs typeface="+mn-cs"/>
                      </a:endParaRPr>
                    </a:p>
                  </a:txBody>
                  <a:tcPr/>
                </a:tc>
                <a:tc>
                  <a:txBody>
                    <a:bodyPr/>
                    <a:lstStyle/>
                    <a:p>
                      <a:r>
                        <a:rPr lang="de-DE" dirty="0" smtClean="0">
                          <a:latin typeface="+mj-lt"/>
                        </a:rPr>
                        <a:t>4,80</a:t>
                      </a:r>
                    </a:p>
                  </a:txBody>
                  <a:tcPr/>
                </a:tc>
                <a:extLst>
                  <a:ext uri="{0D108BD9-81ED-4DB2-BD59-A6C34878D82A}">
                    <a16:rowId xmlns:a16="http://schemas.microsoft.com/office/drawing/2014/main" val="1487451340"/>
                  </a:ext>
                </a:extLst>
              </a:tr>
              <a:tr h="372894">
                <a:tc>
                  <a:txBody>
                    <a:bodyPr/>
                    <a:lstStyle/>
                    <a:p>
                      <a:r>
                        <a:rPr lang="de-DE" sz="1350" kern="1200" dirty="0" smtClean="0">
                          <a:solidFill>
                            <a:schemeClr val="tx1"/>
                          </a:solidFill>
                          <a:latin typeface="+mj-lt"/>
                          <a:ea typeface="+mn-ea"/>
                          <a:cs typeface="+mn-cs"/>
                        </a:rPr>
                        <a:t>928</a:t>
                      </a:r>
                      <a:endParaRPr lang="de-DE" sz="1350" kern="1200" dirty="0">
                        <a:solidFill>
                          <a:schemeClr val="tx1"/>
                        </a:solidFill>
                        <a:latin typeface="+mj-lt"/>
                        <a:ea typeface="+mn-ea"/>
                        <a:cs typeface="+mn-cs"/>
                      </a:endParaRPr>
                    </a:p>
                  </a:txBody>
                  <a:tcPr/>
                </a:tc>
                <a:tc>
                  <a:txBody>
                    <a:bodyPr/>
                    <a:lstStyle/>
                    <a:p>
                      <a:r>
                        <a:rPr lang="de-DE" sz="1350" kern="1200" dirty="0" err="1" smtClean="0">
                          <a:solidFill>
                            <a:schemeClr val="tx1"/>
                          </a:solidFill>
                          <a:latin typeface="+mj-lt"/>
                          <a:ea typeface="+mn-ea"/>
                          <a:cs typeface="+mn-cs"/>
                        </a:rPr>
                        <a:t>Rouladencremetorte</a:t>
                      </a:r>
                      <a:endParaRPr lang="de-DE" sz="1350" kern="1200" dirty="0">
                        <a:solidFill>
                          <a:schemeClr val="tx1"/>
                        </a:solidFill>
                        <a:latin typeface="+mj-lt"/>
                        <a:ea typeface="+mn-ea"/>
                        <a:cs typeface="+mn-cs"/>
                      </a:endParaRP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4048282751"/>
                  </a:ext>
                </a:extLst>
              </a:tr>
              <a:tr h="421106">
                <a:tc>
                  <a:txBody>
                    <a:bodyPr/>
                    <a:lstStyle/>
                    <a:p>
                      <a:r>
                        <a:rPr lang="de-DE" sz="1350" kern="1200" dirty="0" smtClean="0">
                          <a:solidFill>
                            <a:schemeClr val="tx1"/>
                          </a:solidFill>
                          <a:latin typeface="+mj-lt"/>
                          <a:ea typeface="+mn-ea"/>
                          <a:cs typeface="+mn-cs"/>
                        </a:rPr>
                        <a:t>929</a:t>
                      </a:r>
                      <a:endParaRPr lang="de-DE" sz="1350" kern="1200" dirty="0">
                        <a:solidFill>
                          <a:schemeClr val="tx1"/>
                        </a:solidFill>
                        <a:latin typeface="+mj-lt"/>
                        <a:ea typeface="+mn-ea"/>
                        <a:cs typeface="+mn-cs"/>
                      </a:endParaRPr>
                    </a:p>
                  </a:txBody>
                  <a:tcPr/>
                </a:tc>
                <a:tc>
                  <a:txBody>
                    <a:bodyPr/>
                    <a:lstStyle/>
                    <a:p>
                      <a:r>
                        <a:rPr lang="de-DE" sz="1350" kern="1200" dirty="0" err="1" smtClean="0">
                          <a:solidFill>
                            <a:schemeClr val="tx1"/>
                          </a:solidFill>
                          <a:latin typeface="+mj-lt"/>
                          <a:ea typeface="+mn-ea"/>
                          <a:cs typeface="+mn-cs"/>
                        </a:rPr>
                        <a:t>Bayrischcreme</a:t>
                      </a:r>
                      <a:r>
                        <a:rPr lang="de-DE" sz="1350" kern="1200" dirty="0" smtClean="0">
                          <a:solidFill>
                            <a:schemeClr val="tx1"/>
                          </a:solidFill>
                          <a:latin typeface="+mj-lt"/>
                          <a:ea typeface="+mn-ea"/>
                          <a:cs typeface="+mn-cs"/>
                        </a:rPr>
                        <a:t>-Torte</a:t>
                      </a:r>
                      <a:endParaRPr lang="de-DE" sz="1350" kern="1200" dirty="0">
                        <a:solidFill>
                          <a:schemeClr val="tx1"/>
                        </a:solidFill>
                        <a:latin typeface="+mj-lt"/>
                        <a:ea typeface="+mn-ea"/>
                        <a:cs typeface="+mn-cs"/>
                      </a:endParaRP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3085796347"/>
                  </a:ext>
                </a:extLst>
              </a:tr>
              <a:tr h="601495">
                <a:tc>
                  <a:txBody>
                    <a:bodyPr/>
                    <a:lstStyle/>
                    <a:p>
                      <a:endParaRPr lang="de-DE" sz="1350" kern="1200" dirty="0">
                        <a:solidFill>
                          <a:schemeClr val="tx1"/>
                        </a:solidFill>
                        <a:latin typeface="+mj-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smtClean="0">
                          <a:solidFill>
                            <a:schemeClr val="tx1"/>
                          </a:solidFill>
                          <a:latin typeface="+mn-lt"/>
                          <a:ea typeface="+mn-ea"/>
                          <a:cs typeface="+mn-cs"/>
                        </a:rPr>
                        <a:t>und viele mehr …</a:t>
                      </a:r>
                    </a:p>
                  </a:txBody>
                  <a:tcPr/>
                </a:tc>
                <a:tc>
                  <a:txBody>
                    <a:bodyPr/>
                    <a:lstStyle/>
                    <a:p>
                      <a:endParaRPr lang="de-DE" dirty="0">
                        <a:latin typeface="+mj-lt"/>
                      </a:endParaRPr>
                    </a:p>
                  </a:txBody>
                  <a:tcPr/>
                </a:tc>
                <a:extLst>
                  <a:ext uri="{0D108BD9-81ED-4DB2-BD59-A6C34878D82A}">
                    <a16:rowId xmlns:a16="http://schemas.microsoft.com/office/drawing/2014/main" val="3239297406"/>
                  </a:ext>
                </a:extLst>
              </a:tr>
            </a:tbl>
          </a:graphicData>
        </a:graphic>
      </p:graphicFrame>
      <p:sp>
        <p:nvSpPr>
          <p:cNvPr id="17" name="Textfeld 16">
            <a:extLst>
              <a:ext uri="{FF2B5EF4-FFF2-40B4-BE49-F238E27FC236}">
                <a16:creationId xmlns:a16="http://schemas.microsoft.com/office/drawing/2014/main" id="{8996DA33-9AFF-4B56-BACE-284FA73E9BA2}"/>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Cremetorten</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pic>
        <p:nvPicPr>
          <p:cNvPr id="12" name="Grafik 11">
            <a:extLst>
              <a:ext uri="{FF2B5EF4-FFF2-40B4-BE49-F238E27FC236}">
                <a16:creationId xmlns:a16="http://schemas.microsoft.com/office/drawing/2014/main" id="{F02804F6-1F1C-4439-8566-EE67C447F9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69" y="5913048"/>
            <a:ext cx="2909085" cy="3072063"/>
          </a:xfrm>
          <a:prstGeom prst="rect">
            <a:avLst/>
          </a:prstGeom>
        </p:spPr>
      </p:pic>
      <p:pic>
        <p:nvPicPr>
          <p:cNvPr id="13" name="Grafik 12">
            <a:extLst>
              <a:ext uri="{FF2B5EF4-FFF2-40B4-BE49-F238E27FC236}">
                <a16:creationId xmlns:a16="http://schemas.microsoft.com/office/drawing/2014/main" id="{DEFB020B-9D31-4D41-8D1D-B3451A53F2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512" y="6537552"/>
            <a:ext cx="2771819" cy="2765382"/>
          </a:xfrm>
          <a:prstGeom prst="rect">
            <a:avLst/>
          </a:prstGeom>
        </p:spPr>
      </p:pic>
      <p:sp>
        <p:nvSpPr>
          <p:cNvPr id="2" name="Textfeld 1">
            <a:extLst>
              <a:ext uri="{FF2B5EF4-FFF2-40B4-BE49-F238E27FC236}">
                <a16:creationId xmlns:a16="http://schemas.microsoft.com/office/drawing/2014/main" id="{44708ACB-FEC4-4A20-95AB-A023B1DBC994}"/>
              </a:ext>
            </a:extLst>
          </p:cNvPr>
          <p:cNvSpPr txBox="1"/>
          <p:nvPr/>
        </p:nvSpPr>
        <p:spPr>
          <a:xfrm>
            <a:off x="473069" y="8935634"/>
            <a:ext cx="2436322" cy="299634"/>
          </a:xfrm>
          <a:prstGeom prst="rect">
            <a:avLst/>
          </a:prstGeom>
          <a:noFill/>
        </p:spPr>
        <p:txBody>
          <a:bodyPr wrap="square" rtlCol="0">
            <a:spAutoFit/>
          </a:bodyPr>
          <a:lstStyle/>
          <a:p>
            <a:r>
              <a:rPr lang="de-DE" dirty="0">
                <a:latin typeface="+mj-lt"/>
              </a:rPr>
              <a:t>Prinzregententorte</a:t>
            </a:r>
          </a:p>
        </p:txBody>
      </p:sp>
      <p:sp>
        <p:nvSpPr>
          <p:cNvPr id="3" name="Textfeld 2">
            <a:extLst>
              <a:ext uri="{FF2B5EF4-FFF2-40B4-BE49-F238E27FC236}">
                <a16:creationId xmlns:a16="http://schemas.microsoft.com/office/drawing/2014/main" id="{0FB2D4E9-5E61-46CE-8B0F-A5D4566E5BD0}"/>
              </a:ext>
            </a:extLst>
          </p:cNvPr>
          <p:cNvSpPr txBox="1"/>
          <p:nvPr/>
        </p:nvSpPr>
        <p:spPr>
          <a:xfrm>
            <a:off x="4950780" y="6351023"/>
            <a:ext cx="1909853" cy="299634"/>
          </a:xfrm>
          <a:prstGeom prst="rect">
            <a:avLst/>
          </a:prstGeom>
          <a:noFill/>
        </p:spPr>
        <p:txBody>
          <a:bodyPr wrap="square" rtlCol="0">
            <a:spAutoFit/>
          </a:bodyPr>
          <a:lstStyle/>
          <a:p>
            <a:r>
              <a:rPr lang="de-DE" dirty="0">
                <a:latin typeface="+mj-lt"/>
              </a:rPr>
              <a:t>Haselnusscremetorte</a:t>
            </a:r>
          </a:p>
        </p:txBody>
      </p:sp>
    </p:spTree>
    <p:extLst>
      <p:ext uri="{BB962C8B-B14F-4D97-AF65-F5344CB8AC3E}">
        <p14:creationId xmlns:p14="http://schemas.microsoft.com/office/powerpoint/2010/main" val="130638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pieren 31"/>
          <p:cNvGrpSpPr/>
          <p:nvPr/>
        </p:nvGrpSpPr>
        <p:grpSpPr>
          <a:xfrm>
            <a:off x="223592" y="162219"/>
            <a:ext cx="6408864" cy="440742"/>
            <a:chOff x="225123" y="123998"/>
            <a:chExt cx="6408864" cy="440742"/>
          </a:xfrm>
        </p:grpSpPr>
        <p:sp>
          <p:nvSpPr>
            <p:cNvPr id="35" name="Rechteck 34"/>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3" name="Grafik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44" name="Gruppieren 43"/>
          <p:cNvGrpSpPr/>
          <p:nvPr/>
        </p:nvGrpSpPr>
        <p:grpSpPr>
          <a:xfrm>
            <a:off x="225123" y="9310970"/>
            <a:ext cx="6408864" cy="440742"/>
            <a:chOff x="225123" y="9310970"/>
            <a:chExt cx="6408864" cy="440742"/>
          </a:xfrm>
        </p:grpSpPr>
        <p:sp>
          <p:nvSpPr>
            <p:cNvPr id="45" name="Rechteck 44"/>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Grafik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7" name="Textfeld 16">
            <a:extLst>
              <a:ext uri="{FF2B5EF4-FFF2-40B4-BE49-F238E27FC236}">
                <a16:creationId xmlns:a16="http://schemas.microsoft.com/office/drawing/2014/main" id="{850EBBEB-9693-4A0E-A9E5-B938F89471A7}"/>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Schnitten</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8" name="Tabelle 17">
            <a:extLst>
              <a:ext uri="{FF2B5EF4-FFF2-40B4-BE49-F238E27FC236}">
                <a16:creationId xmlns:a16="http://schemas.microsoft.com/office/drawing/2014/main" id="{6C948C26-050F-4D75-BD4C-6EF42443089D}"/>
              </a:ext>
            </a:extLst>
          </p:cNvPr>
          <p:cNvGraphicFramePr>
            <a:graphicFrameLocks noGrp="1"/>
          </p:cNvGraphicFramePr>
          <p:nvPr>
            <p:extLst>
              <p:ext uri="{D42A27DB-BD31-4B8C-83A1-F6EECF244321}">
                <p14:modId xmlns:p14="http://schemas.microsoft.com/office/powerpoint/2010/main" val="716772228"/>
              </p:ext>
            </p:extLst>
          </p:nvPr>
        </p:nvGraphicFramePr>
        <p:xfrm>
          <a:off x="475320" y="1451438"/>
          <a:ext cx="5905407" cy="4762238"/>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b="0" dirty="0">
                          <a:latin typeface="+mj-lt"/>
                        </a:rPr>
                        <a:t>500</a:t>
                      </a:r>
                    </a:p>
                  </a:txBody>
                  <a:tcPr/>
                </a:tc>
                <a:tc>
                  <a:txBody>
                    <a:bodyPr/>
                    <a:lstStyle/>
                    <a:p>
                      <a:r>
                        <a:rPr lang="de-DE" b="0" dirty="0">
                          <a:latin typeface="+mj-lt"/>
                        </a:rPr>
                        <a:t>Aprikosen-Käse-Schnitten</a:t>
                      </a:r>
                    </a:p>
                  </a:txBody>
                  <a:tcPr/>
                </a:tc>
                <a:tc>
                  <a:txBody>
                    <a:bodyPr/>
                    <a:lstStyle/>
                    <a:p>
                      <a:r>
                        <a:rPr lang="de-DE" b="0" dirty="0" smtClean="0">
                          <a:latin typeface="+mj-lt"/>
                        </a:rPr>
                        <a:t>3,70</a:t>
                      </a:r>
                      <a:endParaRPr lang="de-DE" b="0" dirty="0">
                        <a:latin typeface="+mj-lt"/>
                      </a:endParaRPr>
                    </a:p>
                  </a:txBody>
                  <a:tcPr/>
                </a:tc>
                <a:extLst>
                  <a:ext uri="{0D108BD9-81ED-4DB2-BD59-A6C34878D82A}">
                    <a16:rowId xmlns:a16="http://schemas.microsoft.com/office/drawing/2014/main" val="1203916663"/>
                  </a:ext>
                </a:extLst>
              </a:tr>
              <a:tr h="348916">
                <a:tc>
                  <a:txBody>
                    <a:bodyPr/>
                    <a:lstStyle/>
                    <a:p>
                      <a:r>
                        <a:rPr lang="de-DE" b="0" dirty="0">
                          <a:latin typeface="+mj-lt"/>
                        </a:rPr>
                        <a:t>422</a:t>
                      </a:r>
                    </a:p>
                  </a:txBody>
                  <a:tcPr/>
                </a:tc>
                <a:tc>
                  <a:txBody>
                    <a:bodyPr/>
                    <a:lstStyle/>
                    <a:p>
                      <a:r>
                        <a:rPr lang="de-DE" b="0" dirty="0">
                          <a:latin typeface="+mj-lt"/>
                        </a:rPr>
                        <a:t>Himbeerschnitte</a:t>
                      </a:r>
                    </a:p>
                  </a:txBody>
                  <a:tcPr/>
                </a:tc>
                <a:tc>
                  <a:txBody>
                    <a:bodyPr/>
                    <a:lstStyle/>
                    <a:p>
                      <a:r>
                        <a:rPr lang="de-DE" b="0" dirty="0" smtClean="0">
                          <a:latin typeface="+mj-lt"/>
                        </a:rPr>
                        <a:t>4,50</a:t>
                      </a:r>
                      <a:endParaRPr lang="de-DE" b="0" dirty="0">
                        <a:latin typeface="+mj-lt"/>
                      </a:endParaRPr>
                    </a:p>
                  </a:txBody>
                  <a:tcPr/>
                </a:tc>
                <a:extLst>
                  <a:ext uri="{0D108BD9-81ED-4DB2-BD59-A6C34878D82A}">
                    <a16:rowId xmlns:a16="http://schemas.microsoft.com/office/drawing/2014/main" val="4085486170"/>
                  </a:ext>
                </a:extLst>
              </a:tr>
              <a:tr h="360947">
                <a:tc>
                  <a:txBody>
                    <a:bodyPr/>
                    <a:lstStyle/>
                    <a:p>
                      <a:r>
                        <a:rPr lang="de-DE" b="0" dirty="0">
                          <a:latin typeface="+mj-lt"/>
                        </a:rPr>
                        <a:t>421</a:t>
                      </a:r>
                    </a:p>
                  </a:txBody>
                  <a:tcPr/>
                </a:tc>
                <a:tc>
                  <a:txBody>
                    <a:bodyPr/>
                    <a:lstStyle/>
                    <a:p>
                      <a:r>
                        <a:rPr lang="de-DE" b="0" dirty="0">
                          <a:latin typeface="+mj-lt"/>
                        </a:rPr>
                        <a:t>Bratapfel</a:t>
                      </a:r>
                      <a:r>
                        <a:rPr lang="de-DE" sz="1350" b="0" kern="1200" dirty="0">
                          <a:solidFill>
                            <a:schemeClr val="tx1"/>
                          </a:solidFill>
                          <a:latin typeface="+mj-lt"/>
                          <a:ea typeface="+mn-ea"/>
                          <a:cs typeface="+mn-cs"/>
                        </a:rPr>
                        <a:t>schnitte</a:t>
                      </a:r>
                      <a:endParaRPr lang="de-DE" b="0" dirty="0">
                        <a:latin typeface="+mj-lt"/>
                      </a:endParaRPr>
                    </a:p>
                  </a:txBody>
                  <a:tcPr/>
                </a:tc>
                <a:tc>
                  <a:txBody>
                    <a:bodyPr/>
                    <a:lstStyle/>
                    <a:p>
                      <a:r>
                        <a:rPr lang="de-DE" b="0" dirty="0" smtClean="0">
                          <a:latin typeface="+mj-lt"/>
                        </a:rPr>
                        <a:t>3,70</a:t>
                      </a:r>
                      <a:endParaRPr lang="de-DE" b="0" dirty="0">
                        <a:latin typeface="+mj-lt"/>
                      </a:endParaRPr>
                    </a:p>
                  </a:txBody>
                  <a:tcPr/>
                </a:tc>
                <a:extLst>
                  <a:ext uri="{0D108BD9-81ED-4DB2-BD59-A6C34878D82A}">
                    <a16:rowId xmlns:a16="http://schemas.microsoft.com/office/drawing/2014/main" val="342936744"/>
                  </a:ext>
                </a:extLst>
              </a:tr>
              <a:tr h="372979">
                <a:tc>
                  <a:txBody>
                    <a:bodyPr/>
                    <a:lstStyle/>
                    <a:p>
                      <a:r>
                        <a:rPr lang="de-DE" b="0" dirty="0">
                          <a:latin typeface="+mj-lt"/>
                        </a:rPr>
                        <a:t>401</a:t>
                      </a:r>
                    </a:p>
                  </a:txBody>
                  <a:tcPr/>
                </a:tc>
                <a:tc>
                  <a:txBody>
                    <a:bodyPr/>
                    <a:lstStyle/>
                    <a:p>
                      <a:r>
                        <a:rPr lang="de-DE" b="0" dirty="0">
                          <a:latin typeface="+mj-lt"/>
                        </a:rPr>
                        <a:t>Mohn</a:t>
                      </a:r>
                      <a:r>
                        <a:rPr lang="de-DE" sz="1350" b="0" kern="1200" dirty="0">
                          <a:solidFill>
                            <a:schemeClr val="tx1"/>
                          </a:solidFill>
                          <a:latin typeface="+mj-lt"/>
                          <a:ea typeface="+mn-ea"/>
                          <a:cs typeface="+mn-cs"/>
                        </a:rPr>
                        <a:t>schnitte</a:t>
                      </a:r>
                      <a:endParaRPr lang="de-DE" b="0" dirty="0">
                        <a:latin typeface="+mj-lt"/>
                      </a:endParaRPr>
                    </a:p>
                  </a:txBody>
                  <a:tcPr/>
                </a:tc>
                <a:tc>
                  <a:txBody>
                    <a:bodyPr/>
                    <a:lstStyle/>
                    <a:p>
                      <a:r>
                        <a:rPr lang="de-DE" b="0" dirty="0" smtClean="0">
                          <a:latin typeface="+mj-lt"/>
                        </a:rPr>
                        <a:t>3,70</a:t>
                      </a:r>
                      <a:endParaRPr lang="de-DE" b="0" dirty="0">
                        <a:latin typeface="+mj-lt"/>
                      </a:endParaRPr>
                    </a:p>
                  </a:txBody>
                  <a:tcPr/>
                </a:tc>
                <a:extLst>
                  <a:ext uri="{0D108BD9-81ED-4DB2-BD59-A6C34878D82A}">
                    <a16:rowId xmlns:a16="http://schemas.microsoft.com/office/drawing/2014/main" val="2525124229"/>
                  </a:ext>
                </a:extLst>
              </a:tr>
              <a:tr h="372979">
                <a:tc>
                  <a:txBody>
                    <a:bodyPr/>
                    <a:lstStyle/>
                    <a:p>
                      <a:r>
                        <a:rPr lang="de-DE" b="0" dirty="0">
                          <a:latin typeface="+mj-lt"/>
                        </a:rPr>
                        <a:t>402</a:t>
                      </a:r>
                    </a:p>
                  </a:txBody>
                  <a:tcPr/>
                </a:tc>
                <a:tc>
                  <a:txBody>
                    <a:bodyPr/>
                    <a:lstStyle/>
                    <a:p>
                      <a:r>
                        <a:rPr lang="de-DE" b="0" dirty="0">
                          <a:latin typeface="+mj-lt"/>
                        </a:rPr>
                        <a:t>Gewürzschnitte</a:t>
                      </a:r>
                    </a:p>
                  </a:txBody>
                  <a:tcPr/>
                </a:tc>
                <a:tc>
                  <a:txBody>
                    <a:bodyPr/>
                    <a:lstStyle/>
                    <a:p>
                      <a:r>
                        <a:rPr lang="de-DE" b="0" dirty="0" smtClean="0">
                          <a:latin typeface="+mj-lt"/>
                        </a:rPr>
                        <a:t>3,70</a:t>
                      </a:r>
                      <a:endParaRPr lang="de-DE" b="0" dirty="0">
                        <a:latin typeface="+mj-lt"/>
                      </a:endParaRPr>
                    </a:p>
                  </a:txBody>
                  <a:tcPr/>
                </a:tc>
                <a:extLst>
                  <a:ext uri="{0D108BD9-81ED-4DB2-BD59-A6C34878D82A}">
                    <a16:rowId xmlns:a16="http://schemas.microsoft.com/office/drawing/2014/main" val="2563798479"/>
                  </a:ext>
                </a:extLst>
              </a:tr>
              <a:tr h="385011">
                <a:tc>
                  <a:txBody>
                    <a:bodyPr/>
                    <a:lstStyle/>
                    <a:p>
                      <a:r>
                        <a:rPr lang="de-DE" b="0" dirty="0">
                          <a:latin typeface="+mj-lt"/>
                        </a:rPr>
                        <a:t>407</a:t>
                      </a:r>
                    </a:p>
                  </a:txBody>
                  <a:tcPr/>
                </a:tc>
                <a:tc>
                  <a:txBody>
                    <a:bodyPr/>
                    <a:lstStyle/>
                    <a:p>
                      <a:r>
                        <a:rPr lang="de-DE" b="0" dirty="0">
                          <a:latin typeface="+mj-lt"/>
                        </a:rPr>
                        <a:t>Zwetschgen Datschi</a:t>
                      </a:r>
                    </a:p>
                  </a:txBody>
                  <a:tcPr/>
                </a:tc>
                <a:tc>
                  <a:txBody>
                    <a:bodyPr/>
                    <a:lstStyle/>
                    <a:p>
                      <a:r>
                        <a:rPr lang="de-DE" b="0" dirty="0" smtClean="0">
                          <a:latin typeface="+mj-lt"/>
                        </a:rPr>
                        <a:t>4,20</a:t>
                      </a:r>
                      <a:endParaRPr lang="de-DE" b="0" dirty="0">
                        <a:latin typeface="+mj-lt"/>
                      </a:endParaRPr>
                    </a:p>
                  </a:txBody>
                  <a:tcPr/>
                </a:tc>
                <a:extLst>
                  <a:ext uri="{0D108BD9-81ED-4DB2-BD59-A6C34878D82A}">
                    <a16:rowId xmlns:a16="http://schemas.microsoft.com/office/drawing/2014/main" val="2532913401"/>
                  </a:ext>
                </a:extLst>
              </a:tr>
              <a:tr h="348916">
                <a:tc>
                  <a:txBody>
                    <a:bodyPr/>
                    <a:lstStyle/>
                    <a:p>
                      <a:r>
                        <a:rPr lang="de-DE" b="0" dirty="0">
                          <a:latin typeface="+mj-lt"/>
                        </a:rPr>
                        <a:t>409</a:t>
                      </a:r>
                    </a:p>
                  </a:txBody>
                  <a:tcPr/>
                </a:tc>
                <a:tc>
                  <a:txBody>
                    <a:bodyPr/>
                    <a:lstStyle/>
                    <a:p>
                      <a:r>
                        <a:rPr lang="de-DE" b="0" dirty="0">
                          <a:latin typeface="+mj-lt"/>
                        </a:rPr>
                        <a:t>Apfel-Mohn-</a:t>
                      </a:r>
                      <a:r>
                        <a:rPr lang="de-DE" sz="1350" b="0" kern="1200" dirty="0">
                          <a:solidFill>
                            <a:schemeClr val="tx1"/>
                          </a:solidFill>
                          <a:latin typeface="+mj-lt"/>
                          <a:ea typeface="+mn-ea"/>
                          <a:cs typeface="+mn-cs"/>
                        </a:rPr>
                        <a:t>Schnitte</a:t>
                      </a:r>
                      <a:endParaRPr lang="de-DE" b="0" dirty="0">
                        <a:latin typeface="+mj-lt"/>
                      </a:endParaRPr>
                    </a:p>
                  </a:txBody>
                  <a:tcPr/>
                </a:tc>
                <a:tc>
                  <a:txBody>
                    <a:bodyPr/>
                    <a:lstStyle/>
                    <a:p>
                      <a:r>
                        <a:rPr lang="de-DE" b="0" dirty="0" smtClean="0">
                          <a:latin typeface="+mj-lt"/>
                        </a:rPr>
                        <a:t>4,50</a:t>
                      </a:r>
                      <a:endParaRPr lang="de-DE" b="0" dirty="0">
                        <a:latin typeface="+mj-lt"/>
                      </a:endParaRPr>
                    </a:p>
                  </a:txBody>
                  <a:tcPr/>
                </a:tc>
                <a:extLst>
                  <a:ext uri="{0D108BD9-81ED-4DB2-BD59-A6C34878D82A}">
                    <a16:rowId xmlns:a16="http://schemas.microsoft.com/office/drawing/2014/main" val="1012953519"/>
                  </a:ext>
                </a:extLst>
              </a:tr>
              <a:tr h="360947">
                <a:tc>
                  <a:txBody>
                    <a:bodyPr/>
                    <a:lstStyle/>
                    <a:p>
                      <a:r>
                        <a:rPr lang="de-DE" sz="1350" b="0" kern="1200" dirty="0">
                          <a:solidFill>
                            <a:schemeClr val="tx1"/>
                          </a:solidFill>
                          <a:latin typeface="+mj-lt"/>
                          <a:ea typeface="+mn-ea"/>
                          <a:cs typeface="+mn-cs"/>
                        </a:rPr>
                        <a:t>416</a:t>
                      </a:r>
                    </a:p>
                  </a:txBody>
                  <a:tcPr/>
                </a:tc>
                <a:tc>
                  <a:txBody>
                    <a:bodyPr/>
                    <a:lstStyle/>
                    <a:p>
                      <a:r>
                        <a:rPr lang="de-DE" sz="1350" b="0" kern="1200" dirty="0">
                          <a:solidFill>
                            <a:schemeClr val="tx1"/>
                          </a:solidFill>
                          <a:latin typeface="+mj-lt"/>
                          <a:ea typeface="+mn-ea"/>
                          <a:cs typeface="+mn-cs"/>
                        </a:rPr>
                        <a:t>Erdbeerschnitte</a:t>
                      </a:r>
                    </a:p>
                  </a:txBody>
                  <a:tcPr/>
                </a:tc>
                <a:tc>
                  <a:txBody>
                    <a:bodyPr/>
                    <a:lstStyle/>
                    <a:p>
                      <a:r>
                        <a:rPr lang="de-DE" b="0" dirty="0" smtClean="0">
                          <a:latin typeface="+mj-lt"/>
                        </a:rPr>
                        <a:t>4,50</a:t>
                      </a:r>
                      <a:endParaRPr lang="de-DE" b="0" dirty="0">
                        <a:latin typeface="+mj-lt"/>
                      </a:endParaRPr>
                    </a:p>
                  </a:txBody>
                  <a:tcPr/>
                </a:tc>
                <a:extLst>
                  <a:ext uri="{0D108BD9-81ED-4DB2-BD59-A6C34878D82A}">
                    <a16:rowId xmlns:a16="http://schemas.microsoft.com/office/drawing/2014/main" val="1941578330"/>
                  </a:ext>
                </a:extLst>
              </a:tr>
              <a:tr h="385011">
                <a:tc>
                  <a:txBody>
                    <a:bodyPr/>
                    <a:lstStyle/>
                    <a:p>
                      <a:r>
                        <a:rPr lang="de-DE" sz="1350" b="0" kern="1200" dirty="0">
                          <a:solidFill>
                            <a:schemeClr val="tx1"/>
                          </a:solidFill>
                          <a:latin typeface="+mj-lt"/>
                          <a:ea typeface="+mn-ea"/>
                          <a:cs typeface="+mn-cs"/>
                        </a:rPr>
                        <a:t>433</a:t>
                      </a:r>
                    </a:p>
                  </a:txBody>
                  <a:tcPr/>
                </a:tc>
                <a:tc>
                  <a:txBody>
                    <a:bodyPr/>
                    <a:lstStyle/>
                    <a:p>
                      <a:r>
                        <a:rPr lang="de-DE" sz="1350" b="0" kern="1200" dirty="0" err="1">
                          <a:solidFill>
                            <a:schemeClr val="tx1"/>
                          </a:solidFill>
                          <a:latin typeface="+mj-lt"/>
                          <a:ea typeface="+mn-ea"/>
                          <a:cs typeface="+mn-cs"/>
                        </a:rPr>
                        <a:t>Rüblischnitte</a:t>
                      </a:r>
                      <a:endParaRPr lang="de-DE" sz="1350" b="0" kern="1200" dirty="0">
                        <a:solidFill>
                          <a:schemeClr val="tx1"/>
                        </a:solidFill>
                        <a:latin typeface="+mj-lt"/>
                        <a:ea typeface="+mn-ea"/>
                        <a:cs typeface="+mn-cs"/>
                      </a:endParaRPr>
                    </a:p>
                  </a:txBody>
                  <a:tcPr/>
                </a:tc>
                <a:tc>
                  <a:txBody>
                    <a:bodyPr/>
                    <a:lstStyle/>
                    <a:p>
                      <a:r>
                        <a:rPr lang="de-DE" b="0" dirty="0" smtClean="0">
                          <a:latin typeface="+mj-lt"/>
                        </a:rPr>
                        <a:t>3,70</a:t>
                      </a:r>
                      <a:endParaRPr lang="de-DE" b="0" dirty="0">
                        <a:latin typeface="+mj-lt"/>
                      </a:endParaRPr>
                    </a:p>
                  </a:txBody>
                  <a:tcPr/>
                </a:tc>
                <a:extLst>
                  <a:ext uri="{0D108BD9-81ED-4DB2-BD59-A6C34878D82A}">
                    <a16:rowId xmlns:a16="http://schemas.microsoft.com/office/drawing/2014/main" val="1487451340"/>
                  </a:ext>
                </a:extLst>
              </a:tr>
              <a:tr h="360947">
                <a:tc>
                  <a:txBody>
                    <a:bodyPr/>
                    <a:lstStyle/>
                    <a:p>
                      <a:r>
                        <a:rPr lang="de-DE" sz="1350" b="0" kern="1200" dirty="0">
                          <a:solidFill>
                            <a:schemeClr val="tx1"/>
                          </a:solidFill>
                          <a:latin typeface="+mj-lt"/>
                          <a:ea typeface="+mn-ea"/>
                          <a:cs typeface="+mn-cs"/>
                        </a:rPr>
                        <a:t>434</a:t>
                      </a:r>
                    </a:p>
                  </a:txBody>
                  <a:tcPr/>
                </a:tc>
                <a:tc>
                  <a:txBody>
                    <a:bodyPr/>
                    <a:lstStyle/>
                    <a:p>
                      <a:r>
                        <a:rPr lang="de-DE" sz="1350" b="0" kern="1200" dirty="0">
                          <a:solidFill>
                            <a:schemeClr val="tx1"/>
                          </a:solidFill>
                          <a:latin typeface="+mj-lt"/>
                          <a:ea typeface="+mn-ea"/>
                          <a:cs typeface="+mn-cs"/>
                        </a:rPr>
                        <a:t>Schoko-Kokos-Schnitte</a:t>
                      </a:r>
                    </a:p>
                  </a:txBody>
                  <a:tcPr/>
                </a:tc>
                <a:tc>
                  <a:txBody>
                    <a:bodyPr/>
                    <a:lstStyle/>
                    <a:p>
                      <a:r>
                        <a:rPr lang="de-DE" b="0" dirty="0" smtClean="0">
                          <a:latin typeface="+mj-lt"/>
                        </a:rPr>
                        <a:t>3,70</a:t>
                      </a:r>
                      <a:endParaRPr lang="de-DE" b="0" dirty="0">
                        <a:latin typeface="+mj-lt"/>
                      </a:endParaRPr>
                    </a:p>
                  </a:txBody>
                  <a:tcPr/>
                </a:tc>
                <a:extLst>
                  <a:ext uri="{0D108BD9-81ED-4DB2-BD59-A6C34878D82A}">
                    <a16:rowId xmlns:a16="http://schemas.microsoft.com/office/drawing/2014/main" val="4048282751"/>
                  </a:ext>
                </a:extLst>
              </a:tr>
              <a:tr h="606960">
                <a:tc>
                  <a:txBody>
                    <a:bodyPr/>
                    <a:lstStyle/>
                    <a:p>
                      <a:endParaRPr lang="de-DE" sz="1350" b="0" kern="1200" dirty="0">
                        <a:solidFill>
                          <a:schemeClr val="tx1"/>
                        </a:solidFill>
                        <a:latin typeface="+mj-lt"/>
                        <a:ea typeface="+mn-ea"/>
                        <a:cs typeface="+mn-cs"/>
                      </a:endParaRPr>
                    </a:p>
                  </a:txBody>
                  <a:tcPr/>
                </a:tc>
                <a:tc>
                  <a:txBody>
                    <a:bodyPr/>
                    <a:lstStyle/>
                    <a:p>
                      <a:r>
                        <a:rPr lang="de-DE" sz="1350" b="0" kern="1200" dirty="0">
                          <a:solidFill>
                            <a:schemeClr val="tx1"/>
                          </a:solidFill>
                          <a:latin typeface="+mj-lt"/>
                          <a:ea typeface="+mn-ea"/>
                          <a:cs typeface="+mn-cs"/>
                        </a:rPr>
                        <a:t>und viele mehr …</a:t>
                      </a:r>
                    </a:p>
                  </a:txBody>
                  <a:tcPr/>
                </a:tc>
                <a:tc>
                  <a:txBody>
                    <a:bodyPr/>
                    <a:lstStyle/>
                    <a:p>
                      <a:endParaRPr lang="de-DE" b="0" dirty="0">
                        <a:latin typeface="+mj-lt"/>
                      </a:endParaRPr>
                    </a:p>
                  </a:txBody>
                  <a:tcPr/>
                </a:tc>
                <a:extLst>
                  <a:ext uri="{0D108BD9-81ED-4DB2-BD59-A6C34878D82A}">
                    <a16:rowId xmlns:a16="http://schemas.microsoft.com/office/drawing/2014/main" val="2955083385"/>
                  </a:ext>
                </a:extLst>
              </a:tr>
            </a:tbl>
          </a:graphicData>
        </a:graphic>
      </p:graphicFrame>
      <p:pic>
        <p:nvPicPr>
          <p:cNvPr id="12" name="Grafik 11">
            <a:extLst>
              <a:ext uri="{FF2B5EF4-FFF2-40B4-BE49-F238E27FC236}">
                <a16:creationId xmlns:a16="http://schemas.microsoft.com/office/drawing/2014/main" id="{1A6E6CEC-48CB-4F41-B2F0-008AAFCFF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92" y="6194508"/>
            <a:ext cx="3079804" cy="2260054"/>
          </a:xfrm>
          <a:prstGeom prst="rect">
            <a:avLst/>
          </a:prstGeom>
        </p:spPr>
      </p:pic>
      <p:pic>
        <p:nvPicPr>
          <p:cNvPr id="13" name="Grafik 12">
            <a:extLst>
              <a:ext uri="{FF2B5EF4-FFF2-40B4-BE49-F238E27FC236}">
                <a16:creationId xmlns:a16="http://schemas.microsoft.com/office/drawing/2014/main" id="{855259C4-4EB6-46FD-BC34-4F17F1F5D4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0188" y="6910949"/>
            <a:ext cx="2680539" cy="1934325"/>
          </a:xfrm>
          <a:prstGeom prst="rect">
            <a:avLst/>
          </a:prstGeom>
        </p:spPr>
      </p:pic>
      <p:sp>
        <p:nvSpPr>
          <p:cNvPr id="2" name="Textfeld 1">
            <a:extLst>
              <a:ext uri="{FF2B5EF4-FFF2-40B4-BE49-F238E27FC236}">
                <a16:creationId xmlns:a16="http://schemas.microsoft.com/office/drawing/2014/main" id="{7E1CC4C8-8218-48F2-B811-F90AE21F6EC1}"/>
              </a:ext>
            </a:extLst>
          </p:cNvPr>
          <p:cNvSpPr txBox="1"/>
          <p:nvPr/>
        </p:nvSpPr>
        <p:spPr>
          <a:xfrm>
            <a:off x="499971" y="8545640"/>
            <a:ext cx="2657842" cy="299634"/>
          </a:xfrm>
          <a:prstGeom prst="rect">
            <a:avLst/>
          </a:prstGeom>
          <a:noFill/>
        </p:spPr>
        <p:txBody>
          <a:bodyPr wrap="square" rtlCol="0">
            <a:spAutoFit/>
          </a:bodyPr>
          <a:lstStyle/>
          <a:p>
            <a:r>
              <a:rPr lang="de-DE" dirty="0">
                <a:latin typeface="+mj-lt"/>
              </a:rPr>
              <a:t>Apfel-Mohn-Schnitte</a:t>
            </a:r>
          </a:p>
        </p:txBody>
      </p:sp>
      <p:sp>
        <p:nvSpPr>
          <p:cNvPr id="3" name="Textfeld 2">
            <a:extLst>
              <a:ext uri="{FF2B5EF4-FFF2-40B4-BE49-F238E27FC236}">
                <a16:creationId xmlns:a16="http://schemas.microsoft.com/office/drawing/2014/main" id="{727CDD73-5E5D-4DA2-8AEC-A500E4FC71C4}"/>
              </a:ext>
            </a:extLst>
          </p:cNvPr>
          <p:cNvSpPr txBox="1"/>
          <p:nvPr/>
        </p:nvSpPr>
        <p:spPr>
          <a:xfrm>
            <a:off x="5026032" y="6489866"/>
            <a:ext cx="1491916" cy="299634"/>
          </a:xfrm>
          <a:prstGeom prst="rect">
            <a:avLst/>
          </a:prstGeom>
          <a:noFill/>
        </p:spPr>
        <p:txBody>
          <a:bodyPr wrap="square" rtlCol="0">
            <a:spAutoFit/>
          </a:bodyPr>
          <a:lstStyle/>
          <a:p>
            <a:r>
              <a:rPr lang="de-DE" dirty="0">
                <a:latin typeface="+mj-lt"/>
              </a:rPr>
              <a:t>Bratapfelschnitte</a:t>
            </a:r>
          </a:p>
        </p:txBody>
      </p:sp>
    </p:spTree>
    <p:extLst>
      <p:ext uri="{BB962C8B-B14F-4D97-AF65-F5344CB8AC3E}">
        <p14:creationId xmlns:p14="http://schemas.microsoft.com/office/powerpoint/2010/main" val="1699672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ieren 27"/>
          <p:cNvGrpSpPr/>
          <p:nvPr/>
        </p:nvGrpSpPr>
        <p:grpSpPr>
          <a:xfrm>
            <a:off x="223592" y="162219"/>
            <a:ext cx="6408864" cy="440742"/>
            <a:chOff x="225123" y="123998"/>
            <a:chExt cx="6408864" cy="440742"/>
          </a:xfrm>
        </p:grpSpPr>
        <p:sp>
          <p:nvSpPr>
            <p:cNvPr id="29" name="Rechteck 28"/>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 name="Grafik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3" name="Gruppieren 32"/>
          <p:cNvGrpSpPr/>
          <p:nvPr/>
        </p:nvGrpSpPr>
        <p:grpSpPr>
          <a:xfrm>
            <a:off x="225123" y="9310970"/>
            <a:ext cx="6408864" cy="440742"/>
            <a:chOff x="225123" y="9310970"/>
            <a:chExt cx="6408864" cy="440742"/>
          </a:xfrm>
        </p:grpSpPr>
        <p:sp>
          <p:nvSpPr>
            <p:cNvPr id="34" name="Rechteck 33"/>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4" name="Textfeld 13">
            <a:extLst>
              <a:ext uri="{FF2B5EF4-FFF2-40B4-BE49-F238E27FC236}">
                <a16:creationId xmlns:a16="http://schemas.microsoft.com/office/drawing/2014/main" id="{4F4ABE9E-9D21-42DC-883D-C534C08D7C00}"/>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Dauergebäck</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5" name="Tabelle 14">
            <a:extLst>
              <a:ext uri="{FF2B5EF4-FFF2-40B4-BE49-F238E27FC236}">
                <a16:creationId xmlns:a16="http://schemas.microsoft.com/office/drawing/2014/main" id="{6ACE2DA8-DA5C-4CF3-8C5B-5A2953152FFF}"/>
              </a:ext>
            </a:extLst>
          </p:cNvPr>
          <p:cNvGraphicFramePr>
            <a:graphicFrameLocks noGrp="1"/>
          </p:cNvGraphicFramePr>
          <p:nvPr>
            <p:extLst>
              <p:ext uri="{D42A27DB-BD31-4B8C-83A1-F6EECF244321}">
                <p14:modId xmlns:p14="http://schemas.microsoft.com/office/powerpoint/2010/main" val="799107901"/>
              </p:ext>
            </p:extLst>
          </p:nvPr>
        </p:nvGraphicFramePr>
        <p:xfrm>
          <a:off x="475320" y="1451438"/>
          <a:ext cx="5905407" cy="5556322"/>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b="0" dirty="0"/>
                        <a:t>605</a:t>
                      </a:r>
                    </a:p>
                  </a:txBody>
                  <a:tcPr/>
                </a:tc>
                <a:tc>
                  <a:txBody>
                    <a:bodyPr/>
                    <a:lstStyle/>
                    <a:p>
                      <a:r>
                        <a:rPr lang="de-DE" b="0" dirty="0">
                          <a:latin typeface="+mj-lt"/>
                        </a:rPr>
                        <a:t>Nussbreze</a:t>
                      </a:r>
                    </a:p>
                  </a:txBody>
                  <a:tcPr/>
                </a:tc>
                <a:tc>
                  <a:txBody>
                    <a:bodyPr/>
                    <a:lstStyle/>
                    <a:p>
                      <a:r>
                        <a:rPr lang="de-DE" dirty="0" smtClean="0">
                          <a:latin typeface="+mj-lt"/>
                        </a:rPr>
                        <a:t>3,70</a:t>
                      </a:r>
                      <a:endParaRPr lang="de-DE" dirty="0">
                        <a:latin typeface="+mj-lt"/>
                      </a:endParaRPr>
                    </a:p>
                  </a:txBody>
                  <a:tcPr/>
                </a:tc>
                <a:extLst>
                  <a:ext uri="{0D108BD9-81ED-4DB2-BD59-A6C34878D82A}">
                    <a16:rowId xmlns:a16="http://schemas.microsoft.com/office/drawing/2014/main" val="1203916663"/>
                  </a:ext>
                </a:extLst>
              </a:tr>
              <a:tr h="348916">
                <a:tc>
                  <a:txBody>
                    <a:bodyPr/>
                    <a:lstStyle/>
                    <a:p>
                      <a:r>
                        <a:rPr lang="de-DE" dirty="0">
                          <a:latin typeface="+mj-lt"/>
                        </a:rPr>
                        <a:t>610</a:t>
                      </a:r>
                    </a:p>
                  </a:txBody>
                  <a:tcPr/>
                </a:tc>
                <a:tc>
                  <a:txBody>
                    <a:bodyPr/>
                    <a:lstStyle/>
                    <a:p>
                      <a:r>
                        <a:rPr lang="de-DE" dirty="0">
                          <a:latin typeface="+mj-lt"/>
                        </a:rPr>
                        <a:t>Schweineohren</a:t>
                      </a:r>
                    </a:p>
                  </a:txBody>
                  <a:tcPr/>
                </a:tc>
                <a:tc>
                  <a:txBody>
                    <a:bodyPr/>
                    <a:lstStyle/>
                    <a:p>
                      <a:r>
                        <a:rPr lang="de-DE" dirty="0" smtClean="0">
                          <a:latin typeface="+mj-lt"/>
                        </a:rPr>
                        <a:t>3,70</a:t>
                      </a:r>
                      <a:endParaRPr lang="de-DE" dirty="0">
                        <a:latin typeface="+mj-lt"/>
                      </a:endParaRPr>
                    </a:p>
                  </a:txBody>
                  <a:tcPr/>
                </a:tc>
                <a:extLst>
                  <a:ext uri="{0D108BD9-81ED-4DB2-BD59-A6C34878D82A}">
                    <a16:rowId xmlns:a16="http://schemas.microsoft.com/office/drawing/2014/main" val="4085486170"/>
                  </a:ext>
                </a:extLst>
              </a:tr>
              <a:tr h="360947">
                <a:tc>
                  <a:txBody>
                    <a:bodyPr/>
                    <a:lstStyle/>
                    <a:p>
                      <a:r>
                        <a:rPr lang="de-DE" dirty="0">
                          <a:latin typeface="+mj-lt"/>
                        </a:rPr>
                        <a:t>607</a:t>
                      </a:r>
                    </a:p>
                  </a:txBody>
                  <a:tcPr/>
                </a:tc>
                <a:tc>
                  <a:txBody>
                    <a:bodyPr/>
                    <a:lstStyle/>
                    <a:p>
                      <a:r>
                        <a:rPr lang="de-DE" dirty="0">
                          <a:latin typeface="+mj-lt"/>
                        </a:rPr>
                        <a:t>Mandelhörnchen (vegan)</a:t>
                      </a: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342936744"/>
                  </a:ext>
                </a:extLst>
              </a:tr>
              <a:tr h="372979">
                <a:tc>
                  <a:txBody>
                    <a:bodyPr/>
                    <a:lstStyle/>
                    <a:p>
                      <a:r>
                        <a:rPr lang="de-DE" dirty="0">
                          <a:latin typeface="+mj-lt"/>
                        </a:rPr>
                        <a:t>619</a:t>
                      </a:r>
                    </a:p>
                  </a:txBody>
                  <a:tcPr/>
                </a:tc>
                <a:tc>
                  <a:txBody>
                    <a:bodyPr/>
                    <a:lstStyle/>
                    <a:p>
                      <a:r>
                        <a:rPr lang="de-DE" dirty="0" err="1">
                          <a:latin typeface="+mj-lt"/>
                        </a:rPr>
                        <a:t>Linzerschnitte</a:t>
                      </a:r>
                      <a:endParaRPr lang="de-DE" dirty="0">
                        <a:latin typeface="+mj-lt"/>
                      </a:endParaRPr>
                    </a:p>
                  </a:txBody>
                  <a:tcPr/>
                </a:tc>
                <a:tc>
                  <a:txBody>
                    <a:bodyPr/>
                    <a:lstStyle/>
                    <a:p>
                      <a:r>
                        <a:rPr lang="de-DE" dirty="0" smtClean="0">
                          <a:latin typeface="+mj-lt"/>
                        </a:rPr>
                        <a:t>3,70</a:t>
                      </a:r>
                      <a:endParaRPr lang="de-DE" dirty="0">
                        <a:latin typeface="+mj-lt"/>
                      </a:endParaRPr>
                    </a:p>
                  </a:txBody>
                  <a:tcPr/>
                </a:tc>
                <a:extLst>
                  <a:ext uri="{0D108BD9-81ED-4DB2-BD59-A6C34878D82A}">
                    <a16:rowId xmlns:a16="http://schemas.microsoft.com/office/drawing/2014/main" val="2525124229"/>
                  </a:ext>
                </a:extLst>
              </a:tr>
              <a:tr h="372979">
                <a:tc>
                  <a:txBody>
                    <a:bodyPr/>
                    <a:lstStyle/>
                    <a:p>
                      <a:r>
                        <a:rPr lang="de-DE" dirty="0">
                          <a:latin typeface="+mj-lt"/>
                        </a:rPr>
                        <a:t>612</a:t>
                      </a:r>
                    </a:p>
                  </a:txBody>
                  <a:tcPr/>
                </a:tc>
                <a:tc>
                  <a:txBody>
                    <a:bodyPr/>
                    <a:lstStyle/>
                    <a:p>
                      <a:r>
                        <a:rPr lang="de-DE" dirty="0">
                          <a:latin typeface="+mj-lt"/>
                        </a:rPr>
                        <a:t>Walnussecke</a:t>
                      </a: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2563798479"/>
                  </a:ext>
                </a:extLst>
              </a:tr>
              <a:tr h="385011">
                <a:tc>
                  <a:txBody>
                    <a:bodyPr/>
                    <a:lstStyle/>
                    <a:p>
                      <a:r>
                        <a:rPr lang="de-DE" dirty="0">
                          <a:latin typeface="+mj-lt"/>
                        </a:rPr>
                        <a:t>613</a:t>
                      </a:r>
                    </a:p>
                  </a:txBody>
                  <a:tcPr/>
                </a:tc>
                <a:tc>
                  <a:txBody>
                    <a:bodyPr/>
                    <a:lstStyle/>
                    <a:p>
                      <a:r>
                        <a:rPr lang="de-DE" dirty="0">
                          <a:latin typeface="+mj-lt"/>
                        </a:rPr>
                        <a:t>Haselnussecke</a:t>
                      </a: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2532913401"/>
                  </a:ext>
                </a:extLst>
              </a:tr>
              <a:tr h="348916">
                <a:tc>
                  <a:txBody>
                    <a:bodyPr/>
                    <a:lstStyle/>
                    <a:p>
                      <a:r>
                        <a:rPr lang="de-DE" dirty="0">
                          <a:latin typeface="+mj-lt"/>
                        </a:rPr>
                        <a:t>611</a:t>
                      </a:r>
                    </a:p>
                  </a:txBody>
                  <a:tcPr/>
                </a:tc>
                <a:tc>
                  <a:txBody>
                    <a:bodyPr/>
                    <a:lstStyle/>
                    <a:p>
                      <a:r>
                        <a:rPr lang="de-DE" dirty="0">
                          <a:latin typeface="+mj-lt"/>
                        </a:rPr>
                        <a:t>Nougatring</a:t>
                      </a: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1012953519"/>
                  </a:ext>
                </a:extLst>
              </a:tr>
              <a:tr h="397042">
                <a:tc>
                  <a:txBody>
                    <a:bodyPr/>
                    <a:lstStyle/>
                    <a:p>
                      <a:r>
                        <a:rPr lang="de-DE" sz="1350" kern="1200" dirty="0">
                          <a:solidFill>
                            <a:schemeClr val="tx1"/>
                          </a:solidFill>
                          <a:latin typeface="+mj-lt"/>
                          <a:ea typeface="+mn-ea"/>
                          <a:cs typeface="+mn-cs"/>
                        </a:rPr>
                        <a:t>603</a:t>
                      </a:r>
                    </a:p>
                  </a:txBody>
                  <a:tcPr/>
                </a:tc>
                <a:tc>
                  <a:txBody>
                    <a:bodyPr/>
                    <a:lstStyle/>
                    <a:p>
                      <a:r>
                        <a:rPr lang="de-DE" sz="1350" kern="1200" dirty="0">
                          <a:solidFill>
                            <a:schemeClr val="tx1"/>
                          </a:solidFill>
                          <a:latin typeface="+mj-lt"/>
                          <a:ea typeface="+mn-ea"/>
                          <a:cs typeface="+mn-cs"/>
                        </a:rPr>
                        <a:t>Spritzhörnchen hell</a:t>
                      </a:r>
                    </a:p>
                  </a:txBody>
                  <a:tcPr/>
                </a:tc>
                <a:tc>
                  <a:txBody>
                    <a:bodyPr/>
                    <a:lstStyle/>
                    <a:p>
                      <a:r>
                        <a:rPr lang="de-DE" dirty="0" smtClean="0">
                          <a:latin typeface="+mj-lt"/>
                        </a:rPr>
                        <a:t>3,70</a:t>
                      </a:r>
                      <a:endParaRPr lang="de-DE" dirty="0">
                        <a:latin typeface="+mj-lt"/>
                      </a:endParaRPr>
                    </a:p>
                  </a:txBody>
                  <a:tcPr/>
                </a:tc>
                <a:extLst>
                  <a:ext uri="{0D108BD9-81ED-4DB2-BD59-A6C34878D82A}">
                    <a16:rowId xmlns:a16="http://schemas.microsoft.com/office/drawing/2014/main" val="1941578330"/>
                  </a:ext>
                </a:extLst>
              </a:tr>
              <a:tr h="385011">
                <a:tc>
                  <a:txBody>
                    <a:bodyPr/>
                    <a:lstStyle/>
                    <a:p>
                      <a:r>
                        <a:rPr lang="de-DE" sz="1350" kern="1200" dirty="0">
                          <a:solidFill>
                            <a:schemeClr val="tx1"/>
                          </a:solidFill>
                          <a:latin typeface="+mj-lt"/>
                          <a:ea typeface="+mn-ea"/>
                          <a:cs typeface="+mn-cs"/>
                        </a:rPr>
                        <a:t>604 </a:t>
                      </a:r>
                    </a:p>
                  </a:txBody>
                  <a:tcPr/>
                </a:tc>
                <a:tc>
                  <a:txBody>
                    <a:bodyPr/>
                    <a:lstStyle/>
                    <a:p>
                      <a:r>
                        <a:rPr lang="de-DE" sz="1350" kern="1200" dirty="0">
                          <a:solidFill>
                            <a:schemeClr val="tx1"/>
                          </a:solidFill>
                          <a:latin typeface="+mj-lt"/>
                          <a:ea typeface="+mn-ea"/>
                          <a:cs typeface="+mn-cs"/>
                        </a:rPr>
                        <a:t>Spritzhörnchen dunkel</a:t>
                      </a:r>
                    </a:p>
                  </a:txBody>
                  <a:tcPr/>
                </a:tc>
                <a:tc>
                  <a:txBody>
                    <a:bodyPr/>
                    <a:lstStyle/>
                    <a:p>
                      <a:r>
                        <a:rPr lang="de-DE" dirty="0" smtClean="0">
                          <a:latin typeface="+mj-lt"/>
                        </a:rPr>
                        <a:t>3,70</a:t>
                      </a:r>
                      <a:endParaRPr lang="de-DE" dirty="0">
                        <a:latin typeface="+mj-lt"/>
                      </a:endParaRPr>
                    </a:p>
                  </a:txBody>
                  <a:tcPr/>
                </a:tc>
                <a:extLst>
                  <a:ext uri="{0D108BD9-81ED-4DB2-BD59-A6C34878D82A}">
                    <a16:rowId xmlns:a16="http://schemas.microsoft.com/office/drawing/2014/main" val="1487451340"/>
                  </a:ext>
                </a:extLst>
              </a:tr>
              <a:tr h="397041">
                <a:tc>
                  <a:txBody>
                    <a:bodyPr/>
                    <a:lstStyle/>
                    <a:p>
                      <a:r>
                        <a:rPr lang="de-DE" sz="1350" kern="1200" dirty="0">
                          <a:solidFill>
                            <a:schemeClr val="tx1"/>
                          </a:solidFill>
                          <a:latin typeface="+mj-lt"/>
                          <a:ea typeface="+mn-ea"/>
                          <a:cs typeface="+mn-cs"/>
                        </a:rPr>
                        <a:t>609</a:t>
                      </a:r>
                    </a:p>
                  </a:txBody>
                  <a:tcPr/>
                </a:tc>
                <a:tc>
                  <a:txBody>
                    <a:bodyPr/>
                    <a:lstStyle/>
                    <a:p>
                      <a:r>
                        <a:rPr lang="de-DE" sz="1350" kern="1200" dirty="0">
                          <a:solidFill>
                            <a:schemeClr val="tx1"/>
                          </a:solidFill>
                          <a:latin typeface="+mj-lt"/>
                          <a:ea typeface="+mn-ea"/>
                          <a:cs typeface="+mn-cs"/>
                        </a:rPr>
                        <a:t>Müslischnitte</a:t>
                      </a:r>
                    </a:p>
                  </a:txBody>
                  <a:tcPr/>
                </a:tc>
                <a:tc>
                  <a:txBody>
                    <a:bodyPr/>
                    <a:lstStyle/>
                    <a:p>
                      <a:r>
                        <a:rPr lang="de-DE" dirty="0" smtClean="0">
                          <a:latin typeface="+mj-lt"/>
                        </a:rPr>
                        <a:t>3,70</a:t>
                      </a:r>
                      <a:endParaRPr lang="de-DE" dirty="0">
                        <a:latin typeface="+mj-lt"/>
                      </a:endParaRPr>
                    </a:p>
                  </a:txBody>
                  <a:tcPr/>
                </a:tc>
                <a:extLst>
                  <a:ext uri="{0D108BD9-81ED-4DB2-BD59-A6C34878D82A}">
                    <a16:rowId xmlns:a16="http://schemas.microsoft.com/office/drawing/2014/main" val="4048282751"/>
                  </a:ext>
                </a:extLst>
              </a:tr>
              <a:tr h="348916">
                <a:tc>
                  <a:txBody>
                    <a:bodyPr/>
                    <a:lstStyle/>
                    <a:p>
                      <a:r>
                        <a:rPr lang="de-DE" sz="1350" kern="1200" dirty="0">
                          <a:solidFill>
                            <a:schemeClr val="tx1"/>
                          </a:solidFill>
                          <a:latin typeface="+mj-lt"/>
                          <a:ea typeface="+mn-ea"/>
                          <a:cs typeface="+mn-cs"/>
                        </a:rPr>
                        <a:t>614</a:t>
                      </a:r>
                    </a:p>
                  </a:txBody>
                  <a:tcPr/>
                </a:tc>
                <a:tc>
                  <a:txBody>
                    <a:bodyPr/>
                    <a:lstStyle/>
                    <a:p>
                      <a:r>
                        <a:rPr lang="de-DE" sz="1350" kern="1200" dirty="0">
                          <a:solidFill>
                            <a:schemeClr val="tx1"/>
                          </a:solidFill>
                          <a:latin typeface="+mj-lt"/>
                          <a:ea typeface="+mn-ea"/>
                          <a:cs typeface="+mn-cs"/>
                        </a:rPr>
                        <a:t>Baiser</a:t>
                      </a:r>
                    </a:p>
                  </a:txBody>
                  <a:tcPr/>
                </a:tc>
                <a:tc>
                  <a:txBody>
                    <a:bodyPr/>
                    <a:lstStyle/>
                    <a:p>
                      <a:r>
                        <a:rPr lang="de-DE" dirty="0" smtClean="0">
                          <a:latin typeface="+mj-lt"/>
                        </a:rPr>
                        <a:t>3,50</a:t>
                      </a:r>
                      <a:endParaRPr lang="de-DE" dirty="0">
                        <a:latin typeface="+mj-lt"/>
                      </a:endParaRPr>
                    </a:p>
                  </a:txBody>
                  <a:tcPr/>
                </a:tc>
                <a:extLst>
                  <a:ext uri="{0D108BD9-81ED-4DB2-BD59-A6C34878D82A}">
                    <a16:rowId xmlns:a16="http://schemas.microsoft.com/office/drawing/2014/main" val="2556134765"/>
                  </a:ext>
                </a:extLst>
              </a:tr>
              <a:tr h="372979">
                <a:tc>
                  <a:txBody>
                    <a:bodyPr/>
                    <a:lstStyle/>
                    <a:p>
                      <a:r>
                        <a:rPr lang="de-DE" sz="1350" kern="1200" dirty="0">
                          <a:solidFill>
                            <a:schemeClr val="tx1"/>
                          </a:solidFill>
                          <a:latin typeface="+mj-lt"/>
                          <a:ea typeface="+mn-ea"/>
                          <a:cs typeface="+mn-cs"/>
                        </a:rPr>
                        <a:t>616</a:t>
                      </a:r>
                    </a:p>
                  </a:txBody>
                  <a:tcPr/>
                </a:tc>
                <a:tc>
                  <a:txBody>
                    <a:bodyPr/>
                    <a:lstStyle/>
                    <a:p>
                      <a:r>
                        <a:rPr lang="de-DE" sz="1350" kern="1200" dirty="0" err="1">
                          <a:solidFill>
                            <a:schemeClr val="tx1"/>
                          </a:solidFill>
                          <a:latin typeface="+mj-lt"/>
                          <a:ea typeface="+mn-ea"/>
                          <a:cs typeface="+mn-cs"/>
                        </a:rPr>
                        <a:t>Bobbes</a:t>
                      </a:r>
                      <a:endParaRPr lang="de-DE" sz="1350" kern="1200" dirty="0">
                        <a:solidFill>
                          <a:schemeClr val="tx1"/>
                        </a:solidFill>
                        <a:latin typeface="+mj-lt"/>
                        <a:ea typeface="+mn-ea"/>
                        <a:cs typeface="+mn-cs"/>
                      </a:endParaRPr>
                    </a:p>
                  </a:txBody>
                  <a:tcPr/>
                </a:tc>
                <a:tc>
                  <a:txBody>
                    <a:bodyPr/>
                    <a:lstStyle/>
                    <a:p>
                      <a:r>
                        <a:rPr lang="de-DE" dirty="0" smtClean="0">
                          <a:latin typeface="+mj-lt"/>
                        </a:rPr>
                        <a:t>3,70</a:t>
                      </a:r>
                      <a:endParaRPr lang="de-DE" dirty="0">
                        <a:latin typeface="+mj-lt"/>
                      </a:endParaRPr>
                    </a:p>
                  </a:txBody>
                  <a:tcPr/>
                </a:tc>
                <a:extLst>
                  <a:ext uri="{0D108BD9-81ED-4DB2-BD59-A6C34878D82A}">
                    <a16:rowId xmlns:a16="http://schemas.microsoft.com/office/drawing/2014/main" val="2145826313"/>
                  </a:ext>
                </a:extLst>
              </a:tr>
              <a:tr h="606960">
                <a:tc>
                  <a:txBody>
                    <a:bodyPr/>
                    <a:lstStyle/>
                    <a:p>
                      <a:endParaRPr lang="de-DE" sz="1350" kern="1200" dirty="0">
                        <a:solidFill>
                          <a:schemeClr val="tx1"/>
                        </a:solidFill>
                        <a:latin typeface="+mj-lt"/>
                        <a:ea typeface="+mn-ea"/>
                        <a:cs typeface="+mn-cs"/>
                      </a:endParaRPr>
                    </a:p>
                  </a:txBody>
                  <a:tcPr/>
                </a:tc>
                <a:tc>
                  <a:txBody>
                    <a:bodyPr/>
                    <a:lstStyle/>
                    <a:p>
                      <a:r>
                        <a:rPr lang="de-DE" sz="1350" kern="1200" dirty="0">
                          <a:solidFill>
                            <a:schemeClr val="tx1"/>
                          </a:solidFill>
                          <a:latin typeface="+mj-lt"/>
                          <a:ea typeface="+mn-ea"/>
                          <a:cs typeface="+mn-cs"/>
                        </a:rPr>
                        <a:t>und viele mehr …</a:t>
                      </a:r>
                    </a:p>
                  </a:txBody>
                  <a:tcPr/>
                </a:tc>
                <a:tc>
                  <a:txBody>
                    <a:bodyPr/>
                    <a:lstStyle/>
                    <a:p>
                      <a:endParaRPr lang="de-DE" dirty="0">
                        <a:latin typeface="+mj-lt"/>
                      </a:endParaRPr>
                    </a:p>
                  </a:txBody>
                  <a:tcPr/>
                </a:tc>
                <a:extLst>
                  <a:ext uri="{0D108BD9-81ED-4DB2-BD59-A6C34878D82A}">
                    <a16:rowId xmlns:a16="http://schemas.microsoft.com/office/drawing/2014/main" val="3968145305"/>
                  </a:ext>
                </a:extLst>
              </a:tr>
            </a:tbl>
          </a:graphicData>
        </a:graphic>
      </p:graphicFrame>
      <p:pic>
        <p:nvPicPr>
          <p:cNvPr id="12" name="Grafik 11">
            <a:extLst>
              <a:ext uri="{FF2B5EF4-FFF2-40B4-BE49-F238E27FC236}">
                <a16:creationId xmlns:a16="http://schemas.microsoft.com/office/drawing/2014/main" id="{8207E779-98F3-4B29-B4DD-586A43D38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0383" y="7007760"/>
            <a:ext cx="1926527" cy="1162825"/>
          </a:xfrm>
          <a:prstGeom prst="rect">
            <a:avLst/>
          </a:prstGeom>
        </p:spPr>
      </p:pic>
      <p:pic>
        <p:nvPicPr>
          <p:cNvPr id="13" name="Grafik 12">
            <a:extLst>
              <a:ext uri="{FF2B5EF4-FFF2-40B4-BE49-F238E27FC236}">
                <a16:creationId xmlns:a16="http://schemas.microsoft.com/office/drawing/2014/main" id="{FAFC295B-A482-4416-BBC6-B9F2EAAF9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1168" y="7775811"/>
            <a:ext cx="1926527" cy="1271595"/>
          </a:xfrm>
          <a:prstGeom prst="rect">
            <a:avLst/>
          </a:prstGeom>
        </p:spPr>
      </p:pic>
      <p:pic>
        <p:nvPicPr>
          <p:cNvPr id="16" name="Grafik 15">
            <a:extLst>
              <a:ext uri="{FF2B5EF4-FFF2-40B4-BE49-F238E27FC236}">
                <a16:creationId xmlns:a16="http://schemas.microsoft.com/office/drawing/2014/main" id="{3173BC4C-B744-4FCB-B995-9E608E0551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536" y="6891324"/>
            <a:ext cx="1926526" cy="1351582"/>
          </a:xfrm>
          <a:prstGeom prst="rect">
            <a:avLst/>
          </a:prstGeom>
        </p:spPr>
      </p:pic>
      <p:sp>
        <p:nvSpPr>
          <p:cNvPr id="2" name="Textfeld 1">
            <a:extLst>
              <a:ext uri="{FF2B5EF4-FFF2-40B4-BE49-F238E27FC236}">
                <a16:creationId xmlns:a16="http://schemas.microsoft.com/office/drawing/2014/main" id="{467ACD7F-2532-42D6-A18B-D086DBD259C9}"/>
              </a:ext>
            </a:extLst>
          </p:cNvPr>
          <p:cNvSpPr txBox="1"/>
          <p:nvPr/>
        </p:nvSpPr>
        <p:spPr>
          <a:xfrm>
            <a:off x="575536" y="8242906"/>
            <a:ext cx="1806717" cy="299634"/>
          </a:xfrm>
          <a:prstGeom prst="rect">
            <a:avLst/>
          </a:prstGeom>
          <a:noFill/>
        </p:spPr>
        <p:txBody>
          <a:bodyPr wrap="square" rtlCol="0">
            <a:spAutoFit/>
          </a:bodyPr>
          <a:lstStyle/>
          <a:p>
            <a:r>
              <a:rPr lang="de-DE" dirty="0" err="1">
                <a:latin typeface="+mj-lt"/>
              </a:rPr>
              <a:t>Linzerschnitte</a:t>
            </a:r>
            <a:endParaRPr lang="de-DE" dirty="0">
              <a:latin typeface="+mj-lt"/>
            </a:endParaRPr>
          </a:p>
        </p:txBody>
      </p:sp>
      <p:sp>
        <p:nvSpPr>
          <p:cNvPr id="3" name="Textfeld 2">
            <a:extLst>
              <a:ext uri="{FF2B5EF4-FFF2-40B4-BE49-F238E27FC236}">
                <a16:creationId xmlns:a16="http://schemas.microsoft.com/office/drawing/2014/main" id="{20F761AF-619C-453D-808F-0F10F4FD9DDB}"/>
              </a:ext>
            </a:extLst>
          </p:cNvPr>
          <p:cNvSpPr txBox="1"/>
          <p:nvPr/>
        </p:nvSpPr>
        <p:spPr>
          <a:xfrm>
            <a:off x="2602278" y="7475516"/>
            <a:ext cx="1744579" cy="299634"/>
          </a:xfrm>
          <a:prstGeom prst="rect">
            <a:avLst/>
          </a:prstGeom>
          <a:noFill/>
        </p:spPr>
        <p:txBody>
          <a:bodyPr wrap="square" rtlCol="0">
            <a:spAutoFit/>
          </a:bodyPr>
          <a:lstStyle/>
          <a:p>
            <a:r>
              <a:rPr lang="de-DE" dirty="0">
                <a:latin typeface="+mj-lt"/>
              </a:rPr>
              <a:t>Schweineohr</a:t>
            </a:r>
          </a:p>
        </p:txBody>
      </p:sp>
      <p:sp>
        <p:nvSpPr>
          <p:cNvPr id="4" name="Textfeld 3">
            <a:extLst>
              <a:ext uri="{FF2B5EF4-FFF2-40B4-BE49-F238E27FC236}">
                <a16:creationId xmlns:a16="http://schemas.microsoft.com/office/drawing/2014/main" id="{9A91D1BD-01D8-44E8-8C4B-67299625F702}"/>
              </a:ext>
            </a:extLst>
          </p:cNvPr>
          <p:cNvSpPr txBox="1"/>
          <p:nvPr/>
        </p:nvSpPr>
        <p:spPr>
          <a:xfrm>
            <a:off x="5236793" y="8336262"/>
            <a:ext cx="1395663" cy="299634"/>
          </a:xfrm>
          <a:prstGeom prst="rect">
            <a:avLst/>
          </a:prstGeom>
          <a:noFill/>
        </p:spPr>
        <p:txBody>
          <a:bodyPr wrap="square" rtlCol="0">
            <a:spAutoFit/>
          </a:bodyPr>
          <a:lstStyle/>
          <a:p>
            <a:r>
              <a:rPr lang="de-DE" dirty="0">
                <a:latin typeface="+mj-lt"/>
              </a:rPr>
              <a:t>Haselnussecke</a:t>
            </a:r>
          </a:p>
        </p:txBody>
      </p:sp>
    </p:spTree>
    <p:extLst>
      <p:ext uri="{BB962C8B-B14F-4D97-AF65-F5344CB8AC3E}">
        <p14:creationId xmlns:p14="http://schemas.microsoft.com/office/powerpoint/2010/main" val="20123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61905" y="1077660"/>
            <a:ext cx="6093426" cy="8875507"/>
          </a:xfrm>
          <a:prstGeom prst="rect">
            <a:avLst/>
          </a:prstGeom>
          <a:noFill/>
        </p:spPr>
        <p:txBody>
          <a:bodyPr wrap="square" rtlCol="0">
            <a:spAutoFit/>
          </a:bodyPr>
          <a:lstStyle/>
          <a:p>
            <a:pPr defTabSz="361950">
              <a:lnSpc>
                <a:spcPct val="150000"/>
              </a:lnSpc>
            </a:pPr>
            <a:r>
              <a:rPr lang="de-DE" sz="1350" dirty="0">
                <a:latin typeface="+mj-lt"/>
              </a:rPr>
              <a:t>Für </a:t>
            </a:r>
            <a:r>
              <a:rPr lang="de-DE" sz="1350" dirty="0" smtClean="0">
                <a:latin typeface="+mj-lt"/>
              </a:rPr>
              <a:t>Eure Veranstaltung </a:t>
            </a:r>
            <a:r>
              <a:rPr lang="de-DE" sz="1350" dirty="0">
                <a:latin typeface="+mj-lt"/>
              </a:rPr>
              <a:t>seid Ihr noch auf der Suche nach einem </a:t>
            </a:r>
            <a:r>
              <a:rPr lang="de-DE" sz="1350" dirty="0" err="1" smtClean="0">
                <a:latin typeface="+mj-lt"/>
              </a:rPr>
              <a:t>süssen</a:t>
            </a:r>
            <a:r>
              <a:rPr lang="de-DE" sz="1350" dirty="0" smtClean="0">
                <a:latin typeface="+mj-lt"/>
              </a:rPr>
              <a:t> und/oder </a:t>
            </a:r>
            <a:r>
              <a:rPr lang="de-DE" sz="1350" dirty="0">
                <a:latin typeface="+mj-lt"/>
              </a:rPr>
              <a:t>salzigem Catering ?</a:t>
            </a:r>
          </a:p>
          <a:p>
            <a:pPr defTabSz="361950">
              <a:lnSpc>
                <a:spcPct val="150000"/>
              </a:lnSpc>
            </a:pPr>
            <a:r>
              <a:rPr lang="de-DE" sz="1350" dirty="0">
                <a:latin typeface="+mj-lt"/>
              </a:rPr>
              <a:t>Vom reichhaltigen Frühstück mit frisch belegten Semmeln und Bircher Müsli, über ein leckeres Mittagessen mit hausgemachten Suppen bis hin zu einer Kaffeepause mit </a:t>
            </a:r>
            <a:r>
              <a:rPr lang="de-DE" sz="1350" dirty="0" smtClean="0">
                <a:latin typeface="+mj-lt"/>
              </a:rPr>
              <a:t>feinen Kuchen </a:t>
            </a:r>
            <a:r>
              <a:rPr lang="de-DE" sz="1350" dirty="0">
                <a:latin typeface="+mj-lt"/>
              </a:rPr>
              <a:t>– wir haben eine Variation von Produkten, welche wir individuell an Eure Wünsche anpassen. Gerne übernehmen wir die Zusammenstellung der Produkte – mit Fleisch und Fisch, vegetarisch oder vegan sowie auf Wunsch </a:t>
            </a:r>
          </a:p>
          <a:p>
            <a:pPr defTabSz="361950">
              <a:lnSpc>
                <a:spcPct val="150000"/>
              </a:lnSpc>
            </a:pPr>
            <a:r>
              <a:rPr lang="de-DE" sz="1350" dirty="0" err="1" smtClean="0">
                <a:latin typeface="+mj-lt"/>
              </a:rPr>
              <a:t>gluten</a:t>
            </a:r>
            <a:r>
              <a:rPr lang="de-DE" sz="1350" dirty="0" smtClean="0">
                <a:latin typeface="+mj-lt"/>
              </a:rPr>
              <a:t>– und </a:t>
            </a:r>
            <a:r>
              <a:rPr lang="de-DE" sz="1350" dirty="0">
                <a:latin typeface="+mj-lt"/>
              </a:rPr>
              <a:t>lactosefrei.</a:t>
            </a:r>
          </a:p>
          <a:p>
            <a:pPr defTabSz="361950">
              <a:lnSpc>
                <a:spcPct val="150000"/>
              </a:lnSpc>
            </a:pPr>
            <a:r>
              <a:rPr lang="de-DE" sz="1350" dirty="0">
                <a:latin typeface="+mj-lt"/>
              </a:rPr>
              <a:t>Auf den folgenden Seiten geben wir Euch einen Überblick über unsere Produkte:</a:t>
            </a:r>
          </a:p>
          <a:p>
            <a:pPr defTabSz="361950">
              <a:lnSpc>
                <a:spcPct val="150000"/>
              </a:lnSpc>
            </a:pPr>
            <a:r>
              <a:rPr lang="de-DE" sz="1350" dirty="0">
                <a:latin typeface="+mj-lt"/>
              </a:rPr>
              <a:t>                                                                                                                                    </a:t>
            </a:r>
            <a:r>
              <a:rPr lang="de-DE" sz="1350" dirty="0">
                <a:solidFill>
                  <a:srgbClr val="000000"/>
                </a:solidFill>
                <a:latin typeface="+mj-lt"/>
              </a:rPr>
              <a:t>Seite</a:t>
            </a:r>
            <a:endParaRPr lang="de-DE" sz="1350" dirty="0">
              <a:latin typeface="+mj-lt"/>
            </a:endParaRPr>
          </a:p>
          <a:p>
            <a:pPr defTabSz="361950">
              <a:lnSpc>
                <a:spcPct val="150000"/>
              </a:lnSpc>
            </a:pPr>
            <a:r>
              <a:rPr lang="de-DE" sz="1350" dirty="0">
                <a:solidFill>
                  <a:srgbClr val="800080"/>
                </a:solidFill>
                <a:latin typeface="+mj-lt"/>
              </a:rPr>
              <a:t>1. Belegte Semmeln, Brote u.a.                                                                                 </a:t>
            </a:r>
            <a:r>
              <a:rPr lang="de-DE" sz="1350" dirty="0" smtClean="0">
                <a:solidFill>
                  <a:srgbClr val="800080"/>
                </a:solidFill>
                <a:latin typeface="+mj-lt"/>
              </a:rPr>
              <a:t>  </a:t>
            </a:r>
            <a:r>
              <a:rPr lang="de-DE" sz="1350" dirty="0">
                <a:solidFill>
                  <a:srgbClr val="800080"/>
                </a:solidFill>
                <a:latin typeface="+mj-lt"/>
              </a:rPr>
              <a:t>3</a:t>
            </a:r>
          </a:p>
          <a:p>
            <a:pPr defTabSz="361950">
              <a:lnSpc>
                <a:spcPct val="150000"/>
              </a:lnSpc>
            </a:pPr>
            <a:r>
              <a:rPr lang="de-DE" sz="1350" dirty="0">
                <a:solidFill>
                  <a:srgbClr val="800080"/>
                </a:solidFill>
                <a:latin typeface="+mj-lt"/>
              </a:rPr>
              <a:t>2. Belegtes Laugengebäck</a:t>
            </a:r>
            <a:r>
              <a:rPr lang="de-DE" sz="1350" dirty="0">
                <a:solidFill>
                  <a:srgbClr val="800080"/>
                </a:solidFill>
              </a:rPr>
              <a:t>                                                                                          </a:t>
            </a:r>
            <a:r>
              <a:rPr lang="de-DE" sz="1350" dirty="0" smtClean="0">
                <a:solidFill>
                  <a:srgbClr val="800080"/>
                </a:solidFill>
              </a:rPr>
              <a:t>  </a:t>
            </a:r>
            <a:r>
              <a:rPr lang="de-DE" sz="1350" dirty="0">
                <a:solidFill>
                  <a:srgbClr val="800080"/>
                </a:solidFill>
              </a:rPr>
              <a:t>5</a:t>
            </a:r>
            <a:endParaRPr lang="de-DE" sz="1350" dirty="0">
              <a:solidFill>
                <a:srgbClr val="800080"/>
              </a:solidFill>
              <a:latin typeface="+mj-lt"/>
            </a:endParaRPr>
          </a:p>
          <a:p>
            <a:pPr defTabSz="361950">
              <a:lnSpc>
                <a:spcPct val="150000"/>
              </a:lnSpc>
            </a:pPr>
            <a:r>
              <a:rPr lang="de-DE" sz="1350" dirty="0">
                <a:solidFill>
                  <a:srgbClr val="800080"/>
                </a:solidFill>
                <a:latin typeface="+mj-lt"/>
              </a:rPr>
              <a:t>3. Herzhaftes Gebäck                                                                                                  </a:t>
            </a:r>
            <a:r>
              <a:rPr lang="de-DE" sz="1350" dirty="0" smtClean="0">
                <a:solidFill>
                  <a:srgbClr val="800080"/>
                </a:solidFill>
                <a:latin typeface="+mj-lt"/>
              </a:rPr>
              <a:t>  </a:t>
            </a:r>
            <a:r>
              <a:rPr lang="de-DE" sz="1350" dirty="0">
                <a:solidFill>
                  <a:srgbClr val="800080"/>
                </a:solidFill>
                <a:latin typeface="+mj-lt"/>
              </a:rPr>
              <a:t>6</a:t>
            </a:r>
          </a:p>
          <a:p>
            <a:pPr defTabSz="361950">
              <a:lnSpc>
                <a:spcPct val="150000"/>
              </a:lnSpc>
            </a:pPr>
            <a:r>
              <a:rPr lang="de-DE" sz="1350" dirty="0">
                <a:solidFill>
                  <a:srgbClr val="800080"/>
                </a:solidFill>
                <a:latin typeface="+mj-lt"/>
              </a:rPr>
              <a:t>4. </a:t>
            </a:r>
            <a:r>
              <a:rPr lang="de-DE" sz="1350" dirty="0" err="1" smtClean="0">
                <a:solidFill>
                  <a:srgbClr val="800080"/>
                </a:solidFill>
                <a:latin typeface="+mj-lt"/>
              </a:rPr>
              <a:t>Spiesse</a:t>
            </a:r>
            <a:r>
              <a:rPr lang="de-DE" sz="1350" dirty="0" smtClean="0">
                <a:solidFill>
                  <a:srgbClr val="800080"/>
                </a:solidFill>
                <a:latin typeface="+mj-lt"/>
              </a:rPr>
              <a:t>                                                                                                                          </a:t>
            </a:r>
            <a:r>
              <a:rPr lang="de-DE" sz="1350" dirty="0">
                <a:solidFill>
                  <a:srgbClr val="800080"/>
                </a:solidFill>
                <a:latin typeface="+mj-lt"/>
              </a:rPr>
              <a:t>6</a:t>
            </a:r>
          </a:p>
          <a:p>
            <a:pPr defTabSz="361950">
              <a:lnSpc>
                <a:spcPct val="150000"/>
              </a:lnSpc>
            </a:pPr>
            <a:r>
              <a:rPr lang="de-DE" sz="1350" dirty="0">
                <a:solidFill>
                  <a:srgbClr val="800080"/>
                </a:solidFill>
                <a:latin typeface="+mj-lt"/>
              </a:rPr>
              <a:t>5. Weiteres Herzhaftes, Suppe und Salate                                                            </a:t>
            </a:r>
            <a:r>
              <a:rPr lang="de-DE" sz="1350" dirty="0" smtClean="0">
                <a:solidFill>
                  <a:srgbClr val="800080"/>
                </a:solidFill>
                <a:latin typeface="+mj-lt"/>
              </a:rPr>
              <a:t>    </a:t>
            </a:r>
            <a:r>
              <a:rPr lang="de-DE" sz="1350" dirty="0">
                <a:solidFill>
                  <a:srgbClr val="800080"/>
                </a:solidFill>
                <a:latin typeface="+mj-lt"/>
              </a:rPr>
              <a:t>7</a:t>
            </a:r>
          </a:p>
          <a:p>
            <a:pPr defTabSz="361950">
              <a:lnSpc>
                <a:spcPct val="150000"/>
              </a:lnSpc>
            </a:pPr>
            <a:r>
              <a:rPr lang="de-DE" sz="1350" dirty="0">
                <a:solidFill>
                  <a:srgbClr val="800080"/>
                </a:solidFill>
                <a:latin typeface="+mj-lt"/>
              </a:rPr>
              <a:t>6. Klein aber oho – unsere Produkte auf die Hand                                                  9</a:t>
            </a:r>
          </a:p>
          <a:p>
            <a:pPr defTabSz="361950">
              <a:lnSpc>
                <a:spcPct val="150000"/>
              </a:lnSpc>
            </a:pPr>
            <a:r>
              <a:rPr lang="de-DE" sz="1350" dirty="0">
                <a:solidFill>
                  <a:srgbClr val="800080"/>
                </a:solidFill>
                <a:latin typeface="+mj-lt"/>
              </a:rPr>
              <a:t>7. Vegan – hier nochmal alle Produkte zusammengefasst                                 </a:t>
            </a:r>
            <a:r>
              <a:rPr lang="de-DE" sz="1350" dirty="0" smtClean="0">
                <a:solidFill>
                  <a:srgbClr val="800080"/>
                </a:solidFill>
                <a:latin typeface="+mj-lt"/>
              </a:rPr>
              <a:t> </a:t>
            </a:r>
            <a:r>
              <a:rPr lang="de-DE" sz="1350" dirty="0">
                <a:solidFill>
                  <a:srgbClr val="800080"/>
                </a:solidFill>
                <a:latin typeface="+mj-lt"/>
              </a:rPr>
              <a:t>10</a:t>
            </a:r>
          </a:p>
          <a:p>
            <a:pPr defTabSz="361950">
              <a:lnSpc>
                <a:spcPct val="150000"/>
              </a:lnSpc>
            </a:pPr>
            <a:r>
              <a:rPr lang="de-DE" sz="1350" dirty="0">
                <a:solidFill>
                  <a:srgbClr val="800080"/>
                </a:solidFill>
                <a:latin typeface="+mj-lt"/>
              </a:rPr>
              <a:t>8. Müsli, Joghurt und Obst	                                                                                      </a:t>
            </a:r>
            <a:r>
              <a:rPr lang="de-DE" sz="1350" dirty="0" smtClean="0">
                <a:solidFill>
                  <a:srgbClr val="800080"/>
                </a:solidFill>
                <a:latin typeface="+mj-lt"/>
              </a:rPr>
              <a:t>  </a:t>
            </a:r>
            <a:r>
              <a:rPr lang="de-DE" sz="1350" dirty="0">
                <a:solidFill>
                  <a:srgbClr val="800080"/>
                </a:solidFill>
                <a:latin typeface="+mj-lt"/>
              </a:rPr>
              <a:t>11</a:t>
            </a:r>
          </a:p>
          <a:p>
            <a:pPr defTabSz="361950">
              <a:lnSpc>
                <a:spcPct val="150000"/>
              </a:lnSpc>
            </a:pPr>
            <a:r>
              <a:rPr lang="de-DE" sz="1350" dirty="0">
                <a:solidFill>
                  <a:srgbClr val="800080"/>
                </a:solidFill>
                <a:latin typeface="+mj-lt"/>
              </a:rPr>
              <a:t>9. Plundergebäck                                                                                                         12</a:t>
            </a:r>
          </a:p>
          <a:p>
            <a:pPr defTabSz="361950">
              <a:lnSpc>
                <a:spcPct val="150000"/>
              </a:lnSpc>
            </a:pPr>
            <a:r>
              <a:rPr lang="de-DE" sz="1350" dirty="0">
                <a:solidFill>
                  <a:srgbClr val="800080"/>
                </a:solidFill>
                <a:latin typeface="+mj-lt"/>
              </a:rPr>
              <a:t>10. Kuchen                                                                                                                    13</a:t>
            </a:r>
          </a:p>
          <a:p>
            <a:pPr defTabSz="361950">
              <a:lnSpc>
                <a:spcPct val="150000"/>
              </a:lnSpc>
            </a:pPr>
            <a:r>
              <a:rPr lang="de-DE" sz="1350" dirty="0">
                <a:solidFill>
                  <a:srgbClr val="800080"/>
                </a:solidFill>
                <a:latin typeface="+mj-lt"/>
              </a:rPr>
              <a:t>11. Sahnetorten                                                                                                           15</a:t>
            </a:r>
          </a:p>
          <a:p>
            <a:pPr defTabSz="361950">
              <a:lnSpc>
                <a:spcPct val="150000"/>
              </a:lnSpc>
            </a:pPr>
            <a:r>
              <a:rPr lang="de-DE" sz="1350" dirty="0">
                <a:solidFill>
                  <a:srgbClr val="800080"/>
                </a:solidFill>
                <a:latin typeface="+mj-lt"/>
              </a:rPr>
              <a:t>12. Cremetorten                                                                                                          17</a:t>
            </a:r>
          </a:p>
          <a:p>
            <a:pPr defTabSz="361950">
              <a:lnSpc>
                <a:spcPct val="150000"/>
              </a:lnSpc>
            </a:pPr>
            <a:r>
              <a:rPr lang="de-DE" sz="1350" dirty="0">
                <a:solidFill>
                  <a:srgbClr val="800080"/>
                </a:solidFill>
                <a:latin typeface="+mj-lt"/>
              </a:rPr>
              <a:t>13. Schnitten                                                                                                                18</a:t>
            </a:r>
          </a:p>
          <a:p>
            <a:pPr defTabSz="361950">
              <a:lnSpc>
                <a:spcPct val="150000"/>
              </a:lnSpc>
            </a:pPr>
            <a:r>
              <a:rPr lang="de-DE" sz="1350" dirty="0">
                <a:solidFill>
                  <a:srgbClr val="800080"/>
                </a:solidFill>
                <a:latin typeface="+mj-lt"/>
              </a:rPr>
              <a:t>14. Dauergebäck                                                                                                         19</a:t>
            </a:r>
          </a:p>
          <a:p>
            <a:pPr defTabSz="361950">
              <a:lnSpc>
                <a:spcPct val="150000"/>
              </a:lnSpc>
            </a:pPr>
            <a:r>
              <a:rPr lang="de-DE" sz="1350" dirty="0">
                <a:solidFill>
                  <a:srgbClr val="800080"/>
                </a:solidFill>
                <a:latin typeface="+mj-lt"/>
              </a:rPr>
              <a:t>15. Getränke                                                                                                                20</a:t>
            </a:r>
          </a:p>
          <a:p>
            <a:pPr defTabSz="361950">
              <a:lnSpc>
                <a:spcPct val="150000"/>
              </a:lnSpc>
            </a:pPr>
            <a:r>
              <a:rPr lang="de-DE" sz="1350" dirty="0">
                <a:solidFill>
                  <a:srgbClr val="800080"/>
                </a:solidFill>
                <a:latin typeface="+mj-lt"/>
              </a:rPr>
              <a:t>16. </a:t>
            </a:r>
            <a:r>
              <a:rPr lang="de-DE" sz="1350" dirty="0" smtClean="0">
                <a:solidFill>
                  <a:srgbClr val="800080"/>
                </a:solidFill>
                <a:latin typeface="+mj-lt"/>
              </a:rPr>
              <a:t>Neuheiten                                                                                                              21</a:t>
            </a:r>
            <a:endParaRPr lang="de-DE" sz="1350" dirty="0">
              <a:solidFill>
                <a:srgbClr val="800080"/>
              </a:solidFill>
              <a:latin typeface="+mj-lt"/>
            </a:endParaRPr>
          </a:p>
          <a:p>
            <a:pPr defTabSz="361950">
              <a:lnSpc>
                <a:spcPct val="150000"/>
              </a:lnSpc>
            </a:pPr>
            <a:endParaRPr lang="de-DE" sz="1600" dirty="0">
              <a:latin typeface="+mj-lt"/>
            </a:endParaRPr>
          </a:p>
          <a:p>
            <a:pPr defTabSz="361950">
              <a:lnSpc>
                <a:spcPct val="150000"/>
              </a:lnSpc>
            </a:pPr>
            <a:endParaRPr lang="de-DE" sz="1200" dirty="0">
              <a:latin typeface="Lucida Handwriting" panose="03010101010101010101" pitchFamily="66" charset="0"/>
            </a:endParaRPr>
          </a:p>
        </p:txBody>
      </p:sp>
      <p:grpSp>
        <p:nvGrpSpPr>
          <p:cNvPr id="4" name="Gruppieren 3"/>
          <p:cNvGrpSpPr/>
          <p:nvPr/>
        </p:nvGrpSpPr>
        <p:grpSpPr>
          <a:xfrm>
            <a:off x="225123" y="123998"/>
            <a:ext cx="6408864" cy="440742"/>
            <a:chOff x="225123" y="123998"/>
            <a:chExt cx="6408864" cy="440742"/>
          </a:xfrm>
        </p:grpSpPr>
        <p:sp>
          <p:nvSpPr>
            <p:cNvPr id="33" name="Rechteck 32"/>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Grafik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6" name="Gruppieren 5"/>
          <p:cNvGrpSpPr/>
          <p:nvPr/>
        </p:nvGrpSpPr>
        <p:grpSpPr>
          <a:xfrm>
            <a:off x="225123" y="9310970"/>
            <a:ext cx="6408864" cy="440742"/>
            <a:chOff x="225123" y="9310970"/>
            <a:chExt cx="6408864" cy="440742"/>
          </a:xfrm>
        </p:grpSpPr>
        <p:sp>
          <p:nvSpPr>
            <p:cNvPr id="37" name="Rechteck 36"/>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3" name="Grafik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Tree>
    <p:extLst>
      <p:ext uri="{BB962C8B-B14F-4D97-AF65-F5344CB8AC3E}">
        <p14:creationId xmlns:p14="http://schemas.microsoft.com/office/powerpoint/2010/main" val="1267033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pieren 30"/>
          <p:cNvGrpSpPr/>
          <p:nvPr/>
        </p:nvGrpSpPr>
        <p:grpSpPr>
          <a:xfrm>
            <a:off x="225123" y="143567"/>
            <a:ext cx="6408864" cy="440742"/>
            <a:chOff x="225123" y="123998"/>
            <a:chExt cx="6408864" cy="440742"/>
          </a:xfrm>
        </p:grpSpPr>
        <p:sp>
          <p:nvSpPr>
            <p:cNvPr id="32" name="Rechteck 31"/>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44" name="Gruppieren 43"/>
          <p:cNvGrpSpPr/>
          <p:nvPr/>
        </p:nvGrpSpPr>
        <p:grpSpPr>
          <a:xfrm>
            <a:off x="225123" y="9310970"/>
            <a:ext cx="6408864" cy="440742"/>
            <a:chOff x="225123" y="9310970"/>
            <a:chExt cx="6408864" cy="440742"/>
          </a:xfrm>
        </p:grpSpPr>
        <p:sp>
          <p:nvSpPr>
            <p:cNvPr id="45" name="Rechteck 44"/>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Grafik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graphicFrame>
        <p:nvGraphicFramePr>
          <p:cNvPr id="17" name="Tabelle 16">
            <a:extLst>
              <a:ext uri="{FF2B5EF4-FFF2-40B4-BE49-F238E27FC236}">
                <a16:creationId xmlns:a16="http://schemas.microsoft.com/office/drawing/2014/main" id="{6014C3E5-5C84-4864-A957-AC9DF8A4AE16}"/>
              </a:ext>
            </a:extLst>
          </p:cNvPr>
          <p:cNvGraphicFramePr>
            <a:graphicFrameLocks noGrp="1"/>
          </p:cNvGraphicFramePr>
          <p:nvPr>
            <p:extLst>
              <p:ext uri="{D42A27DB-BD31-4B8C-83A1-F6EECF244321}">
                <p14:modId xmlns:p14="http://schemas.microsoft.com/office/powerpoint/2010/main" val="1516457846"/>
              </p:ext>
            </p:extLst>
          </p:nvPr>
        </p:nvGraphicFramePr>
        <p:xfrm>
          <a:off x="475320" y="1451438"/>
          <a:ext cx="5905407" cy="5937089"/>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b="0" dirty="0">
                          <a:latin typeface="+mj-lt"/>
                        </a:rPr>
                        <a:t>4509</a:t>
                      </a:r>
                    </a:p>
                  </a:txBody>
                  <a:tcPr/>
                </a:tc>
                <a:tc>
                  <a:txBody>
                    <a:bodyPr/>
                    <a:lstStyle/>
                    <a:p>
                      <a:r>
                        <a:rPr lang="de-DE" b="0" dirty="0">
                          <a:latin typeface="+mj-lt"/>
                        </a:rPr>
                        <a:t>Tee 0,3l </a:t>
                      </a:r>
                    </a:p>
                    <a:p>
                      <a:r>
                        <a:rPr lang="de-DE" b="0" dirty="0">
                          <a:latin typeface="+mj-lt"/>
                        </a:rPr>
                        <a:t>- Auswahl aus frischem Ingwer, Zitrone,        </a:t>
                      </a:r>
                    </a:p>
                    <a:p>
                      <a:r>
                        <a:rPr lang="de-DE" b="0" dirty="0">
                          <a:latin typeface="+mj-lt"/>
                        </a:rPr>
                        <a:t>  Pfefferminze, Nelken oder Früchte</a:t>
                      </a:r>
                    </a:p>
                    <a:p>
                      <a:r>
                        <a:rPr lang="de-DE" b="0" dirty="0">
                          <a:latin typeface="+mj-lt"/>
                        </a:rPr>
                        <a:t>- verschiedene Sorten im Beutel</a:t>
                      </a:r>
                    </a:p>
                  </a:txBody>
                  <a:tcPr/>
                </a:tc>
                <a:tc>
                  <a:txBody>
                    <a:bodyPr/>
                    <a:lstStyle/>
                    <a:p>
                      <a:r>
                        <a:rPr lang="de-DE" dirty="0" smtClean="0">
                          <a:latin typeface="+mj-lt"/>
                        </a:rPr>
                        <a:t>3,50</a:t>
                      </a:r>
                      <a:endParaRPr lang="de-DE" dirty="0">
                        <a:latin typeface="+mj-lt"/>
                      </a:endParaRPr>
                    </a:p>
                  </a:txBody>
                  <a:tcPr/>
                </a:tc>
                <a:extLst>
                  <a:ext uri="{0D108BD9-81ED-4DB2-BD59-A6C34878D82A}">
                    <a16:rowId xmlns:a16="http://schemas.microsoft.com/office/drawing/2014/main" val="1203916663"/>
                  </a:ext>
                </a:extLst>
              </a:tr>
              <a:tr h="252663">
                <a:tc>
                  <a:txBody>
                    <a:bodyPr/>
                    <a:lstStyle/>
                    <a:p>
                      <a:endParaRPr lang="de-DE" dirty="0">
                        <a:latin typeface="+mj-lt"/>
                      </a:endParaRPr>
                    </a:p>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4085486170"/>
                  </a:ext>
                </a:extLst>
              </a:tr>
              <a:tr h="555859">
                <a:tc>
                  <a:txBody>
                    <a:bodyPr/>
                    <a:lstStyle/>
                    <a:p>
                      <a:r>
                        <a:rPr lang="de-DE" dirty="0">
                          <a:latin typeface="+mj-lt"/>
                        </a:rPr>
                        <a:t>4500</a:t>
                      </a:r>
                    </a:p>
                  </a:txBody>
                  <a:tcPr/>
                </a:tc>
                <a:tc>
                  <a:txBody>
                    <a:bodyPr/>
                    <a:lstStyle/>
                    <a:p>
                      <a:r>
                        <a:rPr lang="de-DE" dirty="0">
                          <a:latin typeface="+mj-lt"/>
                        </a:rPr>
                        <a:t>Tasse Kaffee</a:t>
                      </a:r>
                    </a:p>
                  </a:txBody>
                  <a:tcPr/>
                </a:tc>
                <a:tc>
                  <a:txBody>
                    <a:bodyPr/>
                    <a:lstStyle/>
                    <a:p>
                      <a:r>
                        <a:rPr lang="de-DE" dirty="0" smtClean="0">
                          <a:latin typeface="+mj-lt"/>
                        </a:rPr>
                        <a:t>3,00</a:t>
                      </a:r>
                      <a:endParaRPr lang="de-DE" dirty="0">
                        <a:latin typeface="+mj-lt"/>
                      </a:endParaRPr>
                    </a:p>
                  </a:txBody>
                  <a:tcPr/>
                </a:tc>
                <a:extLst>
                  <a:ext uri="{0D108BD9-81ED-4DB2-BD59-A6C34878D82A}">
                    <a16:rowId xmlns:a16="http://schemas.microsoft.com/office/drawing/2014/main" val="342936744"/>
                  </a:ext>
                </a:extLst>
              </a:tr>
              <a:tr h="372979">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2525124229"/>
                  </a:ext>
                </a:extLst>
              </a:tr>
              <a:tr h="372979">
                <a:tc>
                  <a:txBody>
                    <a:bodyPr/>
                    <a:lstStyle/>
                    <a:p>
                      <a:r>
                        <a:rPr lang="de-DE" dirty="0">
                          <a:latin typeface="+mj-lt"/>
                        </a:rPr>
                        <a:t>3344</a:t>
                      </a:r>
                    </a:p>
                  </a:txBody>
                  <a:tcPr/>
                </a:tc>
                <a:tc>
                  <a:txBody>
                    <a:bodyPr/>
                    <a:lstStyle/>
                    <a:p>
                      <a:r>
                        <a:rPr lang="de-DE" dirty="0">
                          <a:latin typeface="+mj-lt"/>
                        </a:rPr>
                        <a:t>Frisch gepresster Orangensaft 0,5l</a:t>
                      </a:r>
                    </a:p>
                  </a:txBody>
                  <a:tcPr/>
                </a:tc>
                <a:tc>
                  <a:txBody>
                    <a:bodyPr/>
                    <a:lstStyle/>
                    <a:p>
                      <a:r>
                        <a:rPr lang="de-DE" dirty="0" smtClean="0">
                          <a:latin typeface="+mj-lt"/>
                        </a:rPr>
                        <a:t>6,80</a:t>
                      </a:r>
                      <a:endParaRPr lang="de-DE" dirty="0">
                        <a:latin typeface="+mj-lt"/>
                      </a:endParaRPr>
                    </a:p>
                  </a:txBody>
                  <a:tcPr/>
                </a:tc>
                <a:extLst>
                  <a:ext uri="{0D108BD9-81ED-4DB2-BD59-A6C34878D82A}">
                    <a16:rowId xmlns:a16="http://schemas.microsoft.com/office/drawing/2014/main" val="2563798479"/>
                  </a:ext>
                </a:extLst>
              </a:tr>
              <a:tr h="327259">
                <a:tc>
                  <a:txBody>
                    <a:bodyPr/>
                    <a:lstStyle/>
                    <a:p>
                      <a:r>
                        <a:rPr lang="de-DE" dirty="0">
                          <a:latin typeface="+mj-lt"/>
                        </a:rPr>
                        <a:t>3345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a:solidFill>
                            <a:schemeClr val="tx1"/>
                          </a:solidFill>
                          <a:latin typeface="+mj-lt"/>
                          <a:ea typeface="+mn-ea"/>
                          <a:cs typeface="+mn-cs"/>
                        </a:rPr>
                        <a:t>Frisch gepresster Orangensaft 0,25l</a:t>
                      </a: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2532913401"/>
                  </a:ext>
                </a:extLst>
              </a:tr>
              <a:tr h="397042">
                <a:tc>
                  <a:txBody>
                    <a:bodyPr/>
                    <a:lstStyle/>
                    <a:p>
                      <a:endParaRPr lang="de-DE"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a:solidFill>
                            <a:schemeClr val="tx1"/>
                          </a:solidFill>
                          <a:latin typeface="+mj-lt"/>
                          <a:ea typeface="+mn-ea"/>
                          <a:cs typeface="+mn-cs"/>
                        </a:rPr>
                        <a:t>Adelholzener Wasser classic, medium, sanft 0,5l</a:t>
                      </a:r>
                    </a:p>
                  </a:txBody>
                  <a:tcPr/>
                </a:tc>
                <a:tc>
                  <a:txBody>
                    <a:bodyPr/>
                    <a:lstStyle/>
                    <a:p>
                      <a:r>
                        <a:rPr lang="de-DE" dirty="0" smtClean="0">
                          <a:latin typeface="+mj-lt"/>
                        </a:rPr>
                        <a:t>2,20</a:t>
                      </a:r>
                      <a:endParaRPr lang="de-DE" dirty="0">
                        <a:latin typeface="+mj-lt"/>
                      </a:endParaRPr>
                    </a:p>
                  </a:txBody>
                  <a:tcPr/>
                </a:tc>
                <a:extLst>
                  <a:ext uri="{0D108BD9-81ED-4DB2-BD59-A6C34878D82A}">
                    <a16:rowId xmlns:a16="http://schemas.microsoft.com/office/drawing/2014/main" val="1012953519"/>
                  </a:ext>
                </a:extLst>
              </a:tr>
              <a:tr h="397042">
                <a:tc>
                  <a:txBody>
                    <a:bodyPr/>
                    <a:lstStyle/>
                    <a:p>
                      <a:endParaRPr lang="de-DE" sz="1350" kern="1200" dirty="0">
                        <a:solidFill>
                          <a:schemeClr val="tx1"/>
                        </a:solidFill>
                        <a:latin typeface="+mj-lt"/>
                        <a:ea typeface="+mn-ea"/>
                        <a:cs typeface="+mn-cs"/>
                      </a:endParaRPr>
                    </a:p>
                  </a:txBody>
                  <a:tcPr/>
                </a:tc>
                <a:tc>
                  <a:txBody>
                    <a:bodyPr/>
                    <a:lstStyle/>
                    <a:p>
                      <a:r>
                        <a:rPr lang="de-DE" sz="1350" kern="1200" dirty="0">
                          <a:solidFill>
                            <a:schemeClr val="tx1"/>
                          </a:solidFill>
                          <a:latin typeface="+mj-lt"/>
                          <a:ea typeface="+mn-ea"/>
                          <a:cs typeface="+mn-cs"/>
                        </a:rPr>
                        <a:t>Adelholzener versch. Sorten 0,5l</a:t>
                      </a:r>
                    </a:p>
                  </a:txBody>
                  <a:tcPr/>
                </a:tc>
                <a:tc>
                  <a:txBody>
                    <a:bodyPr/>
                    <a:lstStyle/>
                    <a:p>
                      <a:r>
                        <a:rPr lang="de-DE" dirty="0" smtClean="0">
                          <a:latin typeface="+mj-lt"/>
                        </a:rPr>
                        <a:t>2,55</a:t>
                      </a:r>
                      <a:endParaRPr lang="de-DE" dirty="0">
                        <a:latin typeface="+mj-lt"/>
                      </a:endParaRPr>
                    </a:p>
                  </a:txBody>
                  <a:tcPr/>
                </a:tc>
                <a:extLst>
                  <a:ext uri="{0D108BD9-81ED-4DB2-BD59-A6C34878D82A}">
                    <a16:rowId xmlns:a16="http://schemas.microsoft.com/office/drawing/2014/main" val="1941578330"/>
                  </a:ext>
                </a:extLst>
              </a:tr>
              <a:tr h="385011">
                <a:tc>
                  <a:txBody>
                    <a:bodyPr/>
                    <a:lstStyle/>
                    <a:p>
                      <a:endParaRPr lang="de-DE" sz="1350" kern="1200" dirty="0">
                        <a:solidFill>
                          <a:schemeClr val="tx1"/>
                        </a:solidFill>
                        <a:latin typeface="+mj-lt"/>
                        <a:ea typeface="+mn-ea"/>
                        <a:cs typeface="+mn-cs"/>
                      </a:endParaRPr>
                    </a:p>
                  </a:txBody>
                  <a:tcPr/>
                </a:tc>
                <a:tc>
                  <a:txBody>
                    <a:bodyPr/>
                    <a:lstStyle/>
                    <a:p>
                      <a:r>
                        <a:rPr lang="de-DE" sz="1350" kern="1200" dirty="0">
                          <a:solidFill>
                            <a:schemeClr val="tx1"/>
                          </a:solidFill>
                          <a:latin typeface="+mj-lt"/>
                          <a:ea typeface="+mn-ea"/>
                          <a:cs typeface="+mn-cs"/>
                        </a:rPr>
                        <a:t>Cola, Cola light, Cola Zero, Fanta, Mezzo Mix 0,5l</a:t>
                      </a:r>
                    </a:p>
                  </a:txBody>
                  <a:tcPr/>
                </a:tc>
                <a:tc>
                  <a:txBody>
                    <a:bodyPr/>
                    <a:lstStyle/>
                    <a:p>
                      <a:r>
                        <a:rPr lang="de-DE" dirty="0" smtClean="0">
                          <a:latin typeface="+mj-lt"/>
                        </a:rPr>
                        <a:t>2,50</a:t>
                      </a:r>
                      <a:endParaRPr lang="de-DE" dirty="0">
                        <a:latin typeface="+mj-lt"/>
                      </a:endParaRPr>
                    </a:p>
                  </a:txBody>
                  <a:tcPr/>
                </a:tc>
                <a:extLst>
                  <a:ext uri="{0D108BD9-81ED-4DB2-BD59-A6C34878D82A}">
                    <a16:rowId xmlns:a16="http://schemas.microsoft.com/office/drawing/2014/main" val="1487451340"/>
                  </a:ext>
                </a:extLst>
              </a:tr>
              <a:tr h="606960">
                <a:tc>
                  <a:txBody>
                    <a:bodyPr/>
                    <a:lstStyle/>
                    <a:p>
                      <a:r>
                        <a:rPr lang="de-DE" sz="1350" kern="1200" dirty="0">
                          <a:solidFill>
                            <a:schemeClr val="tx1"/>
                          </a:solidFill>
                          <a:latin typeface="+mj-lt"/>
                          <a:ea typeface="+mn-ea"/>
                          <a:cs typeface="+mn-cs"/>
                        </a:rPr>
                        <a:t>2113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a:solidFill>
                            <a:schemeClr val="tx1"/>
                          </a:solidFill>
                          <a:latin typeface="+mj-lt"/>
                          <a:ea typeface="+mn-ea"/>
                          <a:cs typeface="+mn-cs"/>
                        </a:rPr>
                        <a:t>Saisonal: Glühwein 0,3l</a:t>
                      </a:r>
                    </a:p>
                    <a:p>
                      <a:endParaRPr lang="de-DE" sz="1350" kern="1200" dirty="0">
                        <a:solidFill>
                          <a:schemeClr val="tx1"/>
                        </a:solidFill>
                        <a:latin typeface="+mj-lt"/>
                        <a:ea typeface="+mn-ea"/>
                        <a:cs typeface="+mn-cs"/>
                      </a:endParaRPr>
                    </a:p>
                  </a:txBody>
                  <a:tcPr/>
                </a:tc>
                <a:tc>
                  <a:txBody>
                    <a:bodyPr/>
                    <a:lstStyle/>
                    <a:p>
                      <a:r>
                        <a:rPr lang="de-DE" dirty="0" smtClean="0">
                          <a:latin typeface="+mj-lt"/>
                        </a:rPr>
                        <a:t>5,80</a:t>
                      </a:r>
                      <a:endParaRPr lang="de-DE" dirty="0">
                        <a:latin typeface="+mj-lt"/>
                      </a:endParaRPr>
                    </a:p>
                  </a:txBody>
                  <a:tcPr/>
                </a:tc>
                <a:extLst>
                  <a:ext uri="{0D108BD9-81ED-4DB2-BD59-A6C34878D82A}">
                    <a16:rowId xmlns:a16="http://schemas.microsoft.com/office/drawing/2014/main" val="4048282751"/>
                  </a:ext>
                </a:extLst>
              </a:tr>
              <a:tr h="606960">
                <a:tc>
                  <a:txBody>
                    <a:bodyPr/>
                    <a:lstStyle/>
                    <a:p>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Auf Wunsch </a:t>
                      </a:r>
                      <a:r>
                        <a:rPr lang="de-DE" sz="1350" kern="1200" dirty="0">
                          <a:solidFill>
                            <a:schemeClr val="tx1"/>
                          </a:solidFill>
                          <a:latin typeface="+mj-lt"/>
                          <a:ea typeface="+mn-ea"/>
                          <a:cs typeface="+mn-cs"/>
                        </a:rPr>
                        <a:t>werden Pappbecher, Gläser </a:t>
                      </a:r>
                      <a:r>
                        <a:rPr lang="de-DE" sz="1350" kern="1200" dirty="0" smtClean="0">
                          <a:solidFill>
                            <a:schemeClr val="tx1"/>
                          </a:solidFill>
                          <a:latin typeface="+mj-lt"/>
                          <a:ea typeface="+mn-ea"/>
                          <a:cs typeface="+mn-cs"/>
                        </a:rPr>
                        <a:t>und/oder </a:t>
                      </a:r>
                      <a:r>
                        <a:rPr lang="de-DE" sz="1350" kern="1200" dirty="0">
                          <a:solidFill>
                            <a:schemeClr val="tx1"/>
                          </a:solidFill>
                          <a:latin typeface="+mj-lt"/>
                          <a:ea typeface="+mn-ea"/>
                          <a:cs typeface="+mn-cs"/>
                        </a:rPr>
                        <a:t>Strohhalme zur Verfügung gestellt.</a:t>
                      </a:r>
                    </a:p>
                  </a:txBody>
                  <a:tcPr/>
                </a:tc>
                <a:tc>
                  <a:txBody>
                    <a:bodyPr/>
                    <a:lstStyle/>
                    <a:p>
                      <a:endParaRPr lang="de-DE" dirty="0">
                        <a:latin typeface="+mj-lt"/>
                      </a:endParaRPr>
                    </a:p>
                  </a:txBody>
                  <a:tcPr/>
                </a:tc>
                <a:extLst>
                  <a:ext uri="{0D108BD9-81ED-4DB2-BD59-A6C34878D82A}">
                    <a16:rowId xmlns:a16="http://schemas.microsoft.com/office/drawing/2014/main" val="3655334424"/>
                  </a:ext>
                </a:extLst>
              </a:tr>
            </a:tbl>
          </a:graphicData>
        </a:graphic>
      </p:graphicFrame>
      <p:sp>
        <p:nvSpPr>
          <p:cNvPr id="18" name="Textfeld 17">
            <a:extLst>
              <a:ext uri="{FF2B5EF4-FFF2-40B4-BE49-F238E27FC236}">
                <a16:creationId xmlns:a16="http://schemas.microsoft.com/office/drawing/2014/main" id="{06C49A7C-23A4-4141-A062-088253CF1EA1}"/>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Getränke</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spTree>
    <p:extLst>
      <p:ext uri="{BB962C8B-B14F-4D97-AF65-F5344CB8AC3E}">
        <p14:creationId xmlns:p14="http://schemas.microsoft.com/office/powerpoint/2010/main" val="3843144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pieren 30"/>
          <p:cNvGrpSpPr/>
          <p:nvPr/>
        </p:nvGrpSpPr>
        <p:grpSpPr>
          <a:xfrm>
            <a:off x="211559" y="209331"/>
            <a:ext cx="6422428" cy="440742"/>
            <a:chOff x="225123" y="123998"/>
            <a:chExt cx="6422428" cy="440742"/>
          </a:xfrm>
        </p:grpSpPr>
        <p:sp>
          <p:nvSpPr>
            <p:cNvPr id="32" name="Rechteck 31"/>
            <p:cNvSpPr/>
            <p:nvPr/>
          </p:nvSpPr>
          <p:spPr>
            <a:xfrm>
              <a:off x="238687" y="137889"/>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44" name="Gruppieren 43"/>
          <p:cNvGrpSpPr/>
          <p:nvPr/>
        </p:nvGrpSpPr>
        <p:grpSpPr>
          <a:xfrm>
            <a:off x="225123" y="9310970"/>
            <a:ext cx="6408864" cy="440742"/>
            <a:chOff x="225123" y="9310970"/>
            <a:chExt cx="6408864" cy="440742"/>
          </a:xfrm>
        </p:grpSpPr>
        <p:sp>
          <p:nvSpPr>
            <p:cNvPr id="45" name="Rechteck 44"/>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Grafik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graphicFrame>
        <p:nvGraphicFramePr>
          <p:cNvPr id="17" name="Tabelle 16">
            <a:extLst>
              <a:ext uri="{FF2B5EF4-FFF2-40B4-BE49-F238E27FC236}">
                <a16:creationId xmlns:a16="http://schemas.microsoft.com/office/drawing/2014/main" id="{6014C3E5-5C84-4864-A957-AC9DF8A4AE16}"/>
              </a:ext>
            </a:extLst>
          </p:cNvPr>
          <p:cNvGraphicFramePr>
            <a:graphicFrameLocks noGrp="1"/>
          </p:cNvGraphicFramePr>
          <p:nvPr>
            <p:extLst>
              <p:ext uri="{D42A27DB-BD31-4B8C-83A1-F6EECF244321}">
                <p14:modId xmlns:p14="http://schemas.microsoft.com/office/powerpoint/2010/main" val="1258941866"/>
              </p:ext>
            </p:extLst>
          </p:nvPr>
        </p:nvGraphicFramePr>
        <p:xfrm>
          <a:off x="463288" y="1451438"/>
          <a:ext cx="5905407" cy="5087090"/>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1203916663"/>
                  </a:ext>
                </a:extLst>
              </a:tr>
              <a:tr h="276726">
                <a:tc>
                  <a:txBody>
                    <a:bodyPr/>
                    <a:lstStyle/>
                    <a:p>
                      <a:r>
                        <a:rPr lang="de-DE" dirty="0" smtClean="0">
                          <a:latin typeface="+mj-lt"/>
                        </a:rPr>
                        <a:t>202</a:t>
                      </a:r>
                      <a:endParaRPr lang="de-DE" dirty="0">
                        <a:latin typeface="+mj-lt"/>
                      </a:endParaRPr>
                    </a:p>
                  </a:txBody>
                  <a:tcPr/>
                </a:tc>
                <a:tc>
                  <a:txBody>
                    <a:bodyPr/>
                    <a:lstStyle/>
                    <a:p>
                      <a:r>
                        <a:rPr lang="de-DE" dirty="0" smtClean="0">
                          <a:latin typeface="+mj-lt"/>
                        </a:rPr>
                        <a:t>Apfelkrapfen</a:t>
                      </a:r>
                      <a:endParaRPr lang="de-DE" dirty="0">
                        <a:latin typeface="+mj-lt"/>
                      </a:endParaRPr>
                    </a:p>
                  </a:txBody>
                  <a:tcPr/>
                </a:tc>
                <a:tc>
                  <a:txBody>
                    <a:bodyPr/>
                    <a:lstStyle/>
                    <a:p>
                      <a:r>
                        <a:rPr lang="de-DE" dirty="0" smtClean="0">
                          <a:latin typeface="+mj-lt"/>
                        </a:rPr>
                        <a:t>3,50</a:t>
                      </a:r>
                      <a:endParaRPr lang="de-DE" dirty="0">
                        <a:latin typeface="+mj-lt"/>
                      </a:endParaRPr>
                    </a:p>
                  </a:txBody>
                  <a:tcPr/>
                </a:tc>
                <a:extLst>
                  <a:ext uri="{0D108BD9-81ED-4DB2-BD59-A6C34878D82A}">
                    <a16:rowId xmlns:a16="http://schemas.microsoft.com/office/drawing/2014/main" val="4085486170"/>
                  </a:ext>
                </a:extLst>
              </a:tr>
              <a:tr h="304399">
                <a:tc>
                  <a:txBody>
                    <a:bodyPr/>
                    <a:lstStyle/>
                    <a:p>
                      <a:r>
                        <a:rPr lang="de-DE" dirty="0" smtClean="0">
                          <a:latin typeface="+mj-lt"/>
                        </a:rPr>
                        <a:t>1365</a:t>
                      </a:r>
                      <a:endParaRPr lang="de-DE" dirty="0">
                        <a:latin typeface="+mj-lt"/>
                      </a:endParaRPr>
                    </a:p>
                  </a:txBody>
                  <a:tcPr/>
                </a:tc>
                <a:tc>
                  <a:txBody>
                    <a:bodyPr/>
                    <a:lstStyle/>
                    <a:p>
                      <a:r>
                        <a:rPr lang="de-DE" dirty="0" smtClean="0">
                          <a:latin typeface="+mj-lt"/>
                        </a:rPr>
                        <a:t>Mini-Falafel</a:t>
                      </a:r>
                      <a:r>
                        <a:rPr lang="de-DE" baseline="0" dirty="0" smtClean="0">
                          <a:latin typeface="+mj-lt"/>
                        </a:rPr>
                        <a:t> mit Gemüse gefüllt</a:t>
                      </a:r>
                      <a:endParaRPr lang="de-DE" dirty="0">
                        <a:latin typeface="+mj-lt"/>
                      </a:endParaRPr>
                    </a:p>
                  </a:txBody>
                  <a:tcPr/>
                </a:tc>
                <a:tc>
                  <a:txBody>
                    <a:bodyPr/>
                    <a:lstStyle/>
                    <a:p>
                      <a:r>
                        <a:rPr lang="de-DE" dirty="0" smtClean="0">
                          <a:latin typeface="+mj-lt"/>
                        </a:rPr>
                        <a:t>3,90</a:t>
                      </a:r>
                      <a:endParaRPr lang="de-DE" dirty="0">
                        <a:latin typeface="+mj-lt"/>
                      </a:endParaRPr>
                    </a:p>
                  </a:txBody>
                  <a:tcPr/>
                </a:tc>
                <a:extLst>
                  <a:ext uri="{0D108BD9-81ED-4DB2-BD59-A6C34878D82A}">
                    <a16:rowId xmlns:a16="http://schemas.microsoft.com/office/drawing/2014/main" val="342936744"/>
                  </a:ext>
                </a:extLst>
              </a:tr>
              <a:tr h="360947">
                <a:tc>
                  <a:txBody>
                    <a:bodyPr/>
                    <a:lstStyle/>
                    <a:p>
                      <a:r>
                        <a:rPr lang="de-DE" dirty="0" smtClean="0">
                          <a:latin typeface="+mj-lt"/>
                        </a:rPr>
                        <a:t>1255</a:t>
                      </a:r>
                      <a:endParaRPr lang="de-DE"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err="1" smtClean="0">
                          <a:solidFill>
                            <a:schemeClr val="tx1"/>
                          </a:solidFill>
                          <a:latin typeface="+mj-lt"/>
                          <a:ea typeface="+mn-ea"/>
                          <a:cs typeface="+mn-cs"/>
                        </a:rPr>
                        <a:t>Breze</a:t>
                      </a:r>
                      <a:r>
                        <a:rPr lang="de-DE" sz="1350" kern="1200" dirty="0" smtClean="0">
                          <a:solidFill>
                            <a:schemeClr val="tx1"/>
                          </a:solidFill>
                          <a:latin typeface="+mj-lt"/>
                          <a:ea typeface="+mn-ea"/>
                          <a:cs typeface="+mn-cs"/>
                        </a:rPr>
                        <a:t> vegan mit </a:t>
                      </a:r>
                      <a:r>
                        <a:rPr lang="de-DE" sz="1350" kern="1200" dirty="0" err="1" smtClean="0">
                          <a:solidFill>
                            <a:schemeClr val="tx1"/>
                          </a:solidFill>
                          <a:latin typeface="+mj-lt"/>
                          <a:ea typeface="+mn-ea"/>
                          <a:cs typeface="+mn-cs"/>
                        </a:rPr>
                        <a:t>Hummus</a:t>
                      </a:r>
                      <a:endParaRPr lang="de-DE" sz="1350" kern="1200" dirty="0">
                        <a:solidFill>
                          <a:schemeClr val="tx1"/>
                        </a:solidFill>
                        <a:latin typeface="+mj-lt"/>
                        <a:ea typeface="+mn-ea"/>
                        <a:cs typeface="+mn-cs"/>
                      </a:endParaRPr>
                    </a:p>
                  </a:txBody>
                  <a:tcPr/>
                </a:tc>
                <a:tc>
                  <a:txBody>
                    <a:bodyPr/>
                    <a:lstStyle/>
                    <a:p>
                      <a:r>
                        <a:rPr lang="de-DE" dirty="0" smtClean="0">
                          <a:latin typeface="+mj-lt"/>
                        </a:rPr>
                        <a:t>2,20</a:t>
                      </a:r>
                      <a:endParaRPr lang="de-DE" dirty="0">
                        <a:latin typeface="+mj-lt"/>
                      </a:endParaRPr>
                    </a:p>
                  </a:txBody>
                  <a:tcPr/>
                </a:tc>
                <a:extLst>
                  <a:ext uri="{0D108BD9-81ED-4DB2-BD59-A6C34878D82A}">
                    <a16:rowId xmlns:a16="http://schemas.microsoft.com/office/drawing/2014/main" val="2525124229"/>
                  </a:ext>
                </a:extLst>
              </a:tr>
              <a:tr h="372979">
                <a:tc>
                  <a:txBody>
                    <a:bodyPr/>
                    <a:lstStyle/>
                    <a:p>
                      <a:r>
                        <a:rPr lang="de-DE" dirty="0" smtClean="0">
                          <a:latin typeface="+mj-lt"/>
                        </a:rPr>
                        <a:t>1256</a:t>
                      </a:r>
                      <a:endParaRPr lang="de-DE"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err="1" smtClean="0">
                          <a:solidFill>
                            <a:schemeClr val="tx1"/>
                          </a:solidFill>
                          <a:latin typeface="+mj-lt"/>
                          <a:ea typeface="+mn-ea"/>
                          <a:cs typeface="+mn-cs"/>
                        </a:rPr>
                        <a:t>Breze</a:t>
                      </a:r>
                      <a:r>
                        <a:rPr lang="de-DE" sz="1350" kern="1200" dirty="0" smtClean="0">
                          <a:solidFill>
                            <a:schemeClr val="tx1"/>
                          </a:solidFill>
                          <a:latin typeface="+mj-lt"/>
                          <a:ea typeface="+mn-ea"/>
                          <a:cs typeface="+mn-cs"/>
                        </a:rPr>
                        <a:t> vegan mit pflanzlicher</a:t>
                      </a:r>
                      <a:r>
                        <a:rPr lang="de-DE" sz="1350" kern="1200" baseline="0" dirty="0" smtClean="0">
                          <a:solidFill>
                            <a:schemeClr val="tx1"/>
                          </a:solidFill>
                          <a:latin typeface="+mj-lt"/>
                          <a:ea typeface="+mn-ea"/>
                          <a:cs typeface="+mn-cs"/>
                        </a:rPr>
                        <a:t> Margarine</a:t>
                      </a:r>
                      <a:endParaRPr lang="de-DE" sz="1350" kern="1200" dirty="0">
                        <a:solidFill>
                          <a:schemeClr val="tx1"/>
                        </a:solidFill>
                        <a:latin typeface="+mj-lt"/>
                        <a:ea typeface="+mn-ea"/>
                        <a:cs typeface="+mn-cs"/>
                      </a:endParaRPr>
                    </a:p>
                  </a:txBody>
                  <a:tcPr/>
                </a:tc>
                <a:tc>
                  <a:txBody>
                    <a:bodyPr/>
                    <a:lstStyle/>
                    <a:p>
                      <a:r>
                        <a:rPr lang="de-DE" dirty="0" smtClean="0">
                          <a:latin typeface="+mj-lt"/>
                        </a:rPr>
                        <a:t>2,20</a:t>
                      </a:r>
                      <a:endParaRPr lang="de-DE" dirty="0">
                        <a:latin typeface="+mj-lt"/>
                      </a:endParaRPr>
                    </a:p>
                  </a:txBody>
                  <a:tcPr/>
                </a:tc>
                <a:extLst>
                  <a:ext uri="{0D108BD9-81ED-4DB2-BD59-A6C34878D82A}">
                    <a16:rowId xmlns:a16="http://schemas.microsoft.com/office/drawing/2014/main" val="2563798479"/>
                  </a:ext>
                </a:extLst>
              </a:tr>
              <a:tr h="300790">
                <a:tc>
                  <a:txBody>
                    <a:bodyPr/>
                    <a:lstStyle/>
                    <a:p>
                      <a:r>
                        <a:rPr lang="de-DE" dirty="0" smtClean="0">
                          <a:latin typeface="+mj-lt"/>
                        </a:rPr>
                        <a:t>3226</a:t>
                      </a:r>
                      <a:endParaRPr lang="de-DE"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smtClean="0">
                          <a:solidFill>
                            <a:schemeClr val="tx1"/>
                          </a:solidFill>
                          <a:latin typeface="+mj-lt"/>
                          <a:ea typeface="+mn-ea"/>
                          <a:cs typeface="+mn-cs"/>
                        </a:rPr>
                        <a:t>Müsli</a:t>
                      </a:r>
                      <a:r>
                        <a:rPr lang="de-DE" sz="1350" kern="1200" baseline="0" dirty="0" smtClean="0">
                          <a:solidFill>
                            <a:schemeClr val="tx1"/>
                          </a:solidFill>
                          <a:latin typeface="+mj-lt"/>
                          <a:ea typeface="+mn-ea"/>
                          <a:cs typeface="+mn-cs"/>
                        </a:rPr>
                        <a:t> vegan </a:t>
                      </a:r>
                      <a:r>
                        <a:rPr lang="de-DE" sz="1350" kern="1200" baseline="0" dirty="0" err="1" smtClean="0">
                          <a:solidFill>
                            <a:schemeClr val="tx1"/>
                          </a:solidFill>
                          <a:latin typeface="+mj-lt"/>
                          <a:ea typeface="+mn-ea"/>
                          <a:cs typeface="+mn-cs"/>
                        </a:rPr>
                        <a:t>spezial</a:t>
                      </a:r>
                      <a:r>
                        <a:rPr lang="de-DE" sz="1350" kern="1200" baseline="0" dirty="0" smtClean="0">
                          <a:solidFill>
                            <a:schemeClr val="tx1"/>
                          </a:solidFill>
                          <a:latin typeface="+mj-lt"/>
                          <a:ea typeface="+mn-ea"/>
                          <a:cs typeface="+mn-cs"/>
                        </a:rPr>
                        <a:t> 400 ml</a:t>
                      </a:r>
                      <a:endParaRPr lang="de-DE" sz="1350" kern="1200" dirty="0">
                        <a:solidFill>
                          <a:schemeClr val="tx1"/>
                        </a:solidFill>
                        <a:latin typeface="+mj-lt"/>
                        <a:ea typeface="+mn-ea"/>
                        <a:cs typeface="+mn-cs"/>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532913401"/>
                  </a:ext>
                </a:extLst>
              </a:tr>
              <a:tr h="397042">
                <a:tc>
                  <a:txBody>
                    <a:bodyPr/>
                    <a:lstStyle/>
                    <a:p>
                      <a:r>
                        <a:rPr lang="de-DE" dirty="0" smtClean="0">
                          <a:latin typeface="+mj-lt"/>
                        </a:rPr>
                        <a:t>3227</a:t>
                      </a:r>
                      <a:endParaRPr lang="de-DE"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smtClean="0">
                          <a:solidFill>
                            <a:schemeClr val="tx1"/>
                          </a:solidFill>
                          <a:latin typeface="+mj-lt"/>
                          <a:ea typeface="+mn-ea"/>
                          <a:cs typeface="+mn-cs"/>
                        </a:rPr>
                        <a:t>Müsli vegan </a:t>
                      </a:r>
                      <a:r>
                        <a:rPr lang="de-DE" sz="1350" kern="1200" dirty="0" err="1" smtClean="0">
                          <a:solidFill>
                            <a:schemeClr val="tx1"/>
                          </a:solidFill>
                          <a:latin typeface="+mj-lt"/>
                          <a:ea typeface="+mn-ea"/>
                          <a:cs typeface="+mn-cs"/>
                        </a:rPr>
                        <a:t>spezial</a:t>
                      </a:r>
                      <a:r>
                        <a:rPr lang="de-DE" sz="1350" kern="1200" baseline="0" dirty="0" smtClean="0">
                          <a:solidFill>
                            <a:schemeClr val="tx1"/>
                          </a:solidFill>
                          <a:latin typeface="+mj-lt"/>
                          <a:ea typeface="+mn-ea"/>
                          <a:cs typeface="+mn-cs"/>
                        </a:rPr>
                        <a:t> 250 ml</a:t>
                      </a:r>
                      <a:endParaRPr lang="de-DE" sz="1350" kern="1200" dirty="0">
                        <a:solidFill>
                          <a:schemeClr val="tx1"/>
                        </a:solidFill>
                        <a:latin typeface="+mj-lt"/>
                        <a:ea typeface="+mn-ea"/>
                        <a:cs typeface="+mn-cs"/>
                      </a:endParaRPr>
                    </a:p>
                  </a:txBody>
                  <a:tcPr/>
                </a:tc>
                <a:tc>
                  <a:txBody>
                    <a:bodyPr/>
                    <a:lstStyle/>
                    <a:p>
                      <a:r>
                        <a:rPr lang="de-DE" dirty="0" smtClean="0">
                          <a:latin typeface="+mj-lt"/>
                        </a:rPr>
                        <a:t>3,80</a:t>
                      </a:r>
                      <a:endParaRPr lang="de-DE" dirty="0">
                        <a:latin typeface="+mj-lt"/>
                      </a:endParaRPr>
                    </a:p>
                  </a:txBody>
                  <a:tcPr/>
                </a:tc>
                <a:extLst>
                  <a:ext uri="{0D108BD9-81ED-4DB2-BD59-A6C34878D82A}">
                    <a16:rowId xmlns:a16="http://schemas.microsoft.com/office/drawing/2014/main" val="1012953519"/>
                  </a:ext>
                </a:extLst>
              </a:tr>
              <a:tr h="298384">
                <a:tc>
                  <a:txBody>
                    <a:bodyPr/>
                    <a:lstStyle/>
                    <a:p>
                      <a:r>
                        <a:rPr lang="de-DE" sz="1350" kern="1200" dirty="0" smtClean="0">
                          <a:solidFill>
                            <a:schemeClr val="tx1"/>
                          </a:solidFill>
                          <a:latin typeface="+mj-lt"/>
                          <a:ea typeface="+mn-ea"/>
                          <a:cs typeface="+mn-cs"/>
                        </a:rPr>
                        <a:t>1315</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Mozzarella-Semmel mit Salat</a:t>
                      </a:r>
                      <a:endParaRPr lang="de-DE" sz="1350" kern="1200" dirty="0">
                        <a:solidFill>
                          <a:schemeClr val="tx1"/>
                        </a:solidFill>
                        <a:latin typeface="+mj-lt"/>
                        <a:ea typeface="+mn-ea"/>
                        <a:cs typeface="+mn-cs"/>
                      </a:endParaRPr>
                    </a:p>
                  </a:txBody>
                  <a:tcPr/>
                </a:tc>
                <a:tc>
                  <a:txBody>
                    <a:bodyPr/>
                    <a:lstStyle/>
                    <a:p>
                      <a:r>
                        <a:rPr lang="de-DE" dirty="0" smtClean="0">
                          <a:latin typeface="+mj-lt"/>
                        </a:rPr>
                        <a:t>3,80</a:t>
                      </a:r>
                      <a:endParaRPr lang="de-DE" dirty="0">
                        <a:latin typeface="+mj-lt"/>
                      </a:endParaRPr>
                    </a:p>
                  </a:txBody>
                  <a:tcPr/>
                </a:tc>
                <a:extLst>
                  <a:ext uri="{0D108BD9-81ED-4DB2-BD59-A6C34878D82A}">
                    <a16:rowId xmlns:a16="http://schemas.microsoft.com/office/drawing/2014/main" val="1941578330"/>
                  </a:ext>
                </a:extLst>
              </a:tr>
              <a:tr h="288758">
                <a:tc>
                  <a:txBody>
                    <a:bodyPr/>
                    <a:lstStyle/>
                    <a:p>
                      <a:r>
                        <a:rPr lang="de-DE" sz="1350" kern="1200" dirty="0" smtClean="0">
                          <a:solidFill>
                            <a:schemeClr val="tx1"/>
                          </a:solidFill>
                          <a:latin typeface="+mj-lt"/>
                          <a:ea typeface="+mn-ea"/>
                          <a:cs typeface="+mn-cs"/>
                        </a:rPr>
                        <a:t>1326</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Mortadella-Semmel mit Salat</a:t>
                      </a:r>
                      <a:endParaRPr lang="de-DE" sz="1350" kern="1200" dirty="0">
                        <a:solidFill>
                          <a:schemeClr val="tx1"/>
                        </a:solidFill>
                        <a:latin typeface="+mj-lt"/>
                        <a:ea typeface="+mn-ea"/>
                        <a:cs typeface="+mn-cs"/>
                      </a:endParaRPr>
                    </a:p>
                  </a:txBody>
                  <a:tcPr/>
                </a:tc>
                <a:tc>
                  <a:txBody>
                    <a:bodyPr/>
                    <a:lstStyle/>
                    <a:p>
                      <a:r>
                        <a:rPr lang="de-DE" dirty="0" smtClean="0">
                          <a:latin typeface="+mj-lt"/>
                        </a:rPr>
                        <a:t>3,80</a:t>
                      </a:r>
                      <a:endParaRPr lang="de-DE" dirty="0">
                        <a:latin typeface="+mj-lt"/>
                      </a:endParaRPr>
                    </a:p>
                  </a:txBody>
                  <a:tcPr/>
                </a:tc>
                <a:extLst>
                  <a:ext uri="{0D108BD9-81ED-4DB2-BD59-A6C34878D82A}">
                    <a16:rowId xmlns:a16="http://schemas.microsoft.com/office/drawing/2014/main" val="1487451340"/>
                  </a:ext>
                </a:extLst>
              </a:tr>
              <a:tr h="298382">
                <a:tc>
                  <a:txBody>
                    <a:bodyPr/>
                    <a:lstStyle/>
                    <a:p>
                      <a:r>
                        <a:rPr lang="de-DE" sz="1350" kern="1200" dirty="0" smtClean="0">
                          <a:solidFill>
                            <a:schemeClr val="tx1"/>
                          </a:solidFill>
                          <a:latin typeface="+mj-lt"/>
                          <a:ea typeface="+mn-ea"/>
                          <a:cs typeface="+mn-cs"/>
                        </a:rPr>
                        <a:t>1304</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Salami-Semmel</a:t>
                      </a:r>
                      <a:r>
                        <a:rPr lang="de-DE" sz="1350" kern="1200" baseline="0" dirty="0" smtClean="0">
                          <a:solidFill>
                            <a:schemeClr val="tx1"/>
                          </a:solidFill>
                          <a:latin typeface="+mj-lt"/>
                          <a:ea typeface="+mn-ea"/>
                          <a:cs typeface="+mn-cs"/>
                        </a:rPr>
                        <a:t> mit Salat</a:t>
                      </a:r>
                      <a:endParaRPr lang="de-DE" sz="1350" kern="1200" dirty="0">
                        <a:solidFill>
                          <a:schemeClr val="tx1"/>
                        </a:solidFill>
                        <a:latin typeface="+mj-lt"/>
                        <a:ea typeface="+mn-ea"/>
                        <a:cs typeface="+mn-cs"/>
                      </a:endParaRPr>
                    </a:p>
                  </a:txBody>
                  <a:tcPr/>
                </a:tc>
                <a:tc>
                  <a:txBody>
                    <a:bodyPr/>
                    <a:lstStyle/>
                    <a:p>
                      <a:r>
                        <a:rPr lang="de-DE" dirty="0" smtClean="0">
                          <a:latin typeface="+mj-lt"/>
                        </a:rPr>
                        <a:t>3,50</a:t>
                      </a:r>
                      <a:endParaRPr lang="de-DE" dirty="0">
                        <a:latin typeface="+mj-lt"/>
                      </a:endParaRPr>
                    </a:p>
                  </a:txBody>
                  <a:tcPr/>
                </a:tc>
                <a:extLst>
                  <a:ext uri="{0D108BD9-81ED-4DB2-BD59-A6C34878D82A}">
                    <a16:rowId xmlns:a16="http://schemas.microsoft.com/office/drawing/2014/main" val="4048282751"/>
                  </a:ext>
                </a:extLst>
              </a:tr>
              <a:tr h="377793">
                <a:tc>
                  <a:txBody>
                    <a:bodyPr/>
                    <a:lstStyle/>
                    <a:p>
                      <a:r>
                        <a:rPr lang="de-DE" sz="1350" kern="1200" dirty="0" smtClean="0">
                          <a:solidFill>
                            <a:schemeClr val="tx1"/>
                          </a:solidFill>
                          <a:latin typeface="+mj-lt"/>
                          <a:ea typeface="+mn-ea"/>
                          <a:cs typeface="+mn-cs"/>
                        </a:rPr>
                        <a:t>929</a:t>
                      </a:r>
                      <a:endParaRPr lang="de-DE" sz="1350" kern="1200" dirty="0">
                        <a:solidFill>
                          <a:schemeClr val="tx1"/>
                        </a:solidFill>
                        <a:latin typeface="+mj-lt"/>
                        <a:ea typeface="+mn-ea"/>
                        <a:cs typeface="+mn-cs"/>
                      </a:endParaRPr>
                    </a:p>
                  </a:txBody>
                  <a:tcPr/>
                </a:tc>
                <a:tc>
                  <a:txBody>
                    <a:bodyPr/>
                    <a:lstStyle/>
                    <a:p>
                      <a:r>
                        <a:rPr lang="de-DE" sz="1350" kern="1200" dirty="0" err="1" smtClean="0">
                          <a:solidFill>
                            <a:schemeClr val="tx1"/>
                          </a:solidFill>
                          <a:latin typeface="+mj-lt"/>
                          <a:ea typeface="+mn-ea"/>
                          <a:cs typeface="+mn-cs"/>
                        </a:rPr>
                        <a:t>Bayrischcreme</a:t>
                      </a:r>
                      <a:r>
                        <a:rPr lang="de-DE" sz="1350" kern="1200" dirty="0" smtClean="0">
                          <a:solidFill>
                            <a:schemeClr val="tx1"/>
                          </a:solidFill>
                          <a:latin typeface="+mj-lt"/>
                          <a:ea typeface="+mn-ea"/>
                          <a:cs typeface="+mn-cs"/>
                        </a:rPr>
                        <a:t>-Torte</a:t>
                      </a:r>
                      <a:endParaRPr lang="de-DE" sz="1350" kern="1200" dirty="0">
                        <a:solidFill>
                          <a:schemeClr val="tx1"/>
                        </a:solidFill>
                        <a:latin typeface="+mj-lt"/>
                        <a:ea typeface="+mn-ea"/>
                        <a:cs typeface="+mn-cs"/>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3655334424"/>
                  </a:ext>
                </a:extLst>
              </a:tr>
              <a:tr h="316429">
                <a:tc>
                  <a:txBody>
                    <a:bodyPr/>
                    <a:lstStyle/>
                    <a:p>
                      <a:r>
                        <a:rPr lang="de-DE" sz="1350" kern="1200" dirty="0" smtClean="0">
                          <a:solidFill>
                            <a:schemeClr val="tx1"/>
                          </a:solidFill>
                          <a:latin typeface="+mj-lt"/>
                          <a:ea typeface="+mn-ea"/>
                          <a:cs typeface="+mn-cs"/>
                        </a:rPr>
                        <a:t>928</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Rouladen-Creme-Torte</a:t>
                      </a:r>
                      <a:endParaRPr lang="de-DE" sz="1350" kern="1200" dirty="0">
                        <a:solidFill>
                          <a:schemeClr val="tx1"/>
                        </a:solidFill>
                        <a:latin typeface="+mj-lt"/>
                        <a:ea typeface="+mn-ea"/>
                        <a:cs typeface="+mn-cs"/>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396889223"/>
                  </a:ext>
                </a:extLst>
              </a:tr>
              <a:tr h="606960">
                <a:tc>
                  <a:txBody>
                    <a:bodyPr/>
                    <a:lstStyle/>
                    <a:p>
                      <a:r>
                        <a:rPr lang="de-DE" sz="1350" kern="1200" dirty="0" smtClean="0">
                          <a:solidFill>
                            <a:schemeClr val="tx1"/>
                          </a:solidFill>
                          <a:latin typeface="+mj-lt"/>
                          <a:ea typeface="+mn-ea"/>
                          <a:cs typeface="+mn-cs"/>
                        </a:rPr>
                        <a:t>211</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Quarkbällchen</a:t>
                      </a:r>
                      <a:endParaRPr lang="de-DE" sz="1350" kern="1200" dirty="0">
                        <a:solidFill>
                          <a:schemeClr val="tx1"/>
                        </a:solidFill>
                        <a:latin typeface="+mj-lt"/>
                        <a:ea typeface="+mn-ea"/>
                        <a:cs typeface="+mn-cs"/>
                      </a:endParaRPr>
                    </a:p>
                  </a:txBody>
                  <a:tcPr/>
                </a:tc>
                <a:tc>
                  <a:txBody>
                    <a:bodyPr/>
                    <a:lstStyle/>
                    <a:p>
                      <a:r>
                        <a:rPr lang="de-DE" dirty="0" smtClean="0">
                          <a:latin typeface="+mj-lt"/>
                        </a:rPr>
                        <a:t>1,50</a:t>
                      </a:r>
                      <a:endParaRPr lang="de-DE" dirty="0">
                        <a:latin typeface="+mj-lt"/>
                      </a:endParaRPr>
                    </a:p>
                  </a:txBody>
                  <a:tcPr/>
                </a:tc>
                <a:extLst>
                  <a:ext uri="{0D108BD9-81ED-4DB2-BD59-A6C34878D82A}">
                    <a16:rowId xmlns:a16="http://schemas.microsoft.com/office/drawing/2014/main" val="3305329877"/>
                  </a:ext>
                </a:extLst>
              </a:tr>
            </a:tbl>
          </a:graphicData>
        </a:graphic>
      </p:graphicFrame>
      <p:sp>
        <p:nvSpPr>
          <p:cNvPr id="18" name="Textfeld 17">
            <a:extLst>
              <a:ext uri="{FF2B5EF4-FFF2-40B4-BE49-F238E27FC236}">
                <a16:creationId xmlns:a16="http://schemas.microsoft.com/office/drawing/2014/main" id="{06C49A7C-23A4-4141-A062-088253CF1EA1}"/>
              </a:ext>
            </a:extLst>
          </p:cNvPr>
          <p:cNvSpPr txBox="1"/>
          <p:nvPr/>
        </p:nvSpPr>
        <p:spPr>
          <a:xfrm>
            <a:off x="475320" y="892083"/>
            <a:ext cx="6042628" cy="1569660"/>
          </a:xfrm>
          <a:prstGeom prst="rect">
            <a:avLst/>
          </a:prstGeom>
          <a:noFill/>
        </p:spPr>
        <p:txBody>
          <a:bodyPr wrap="square" rtlCol="0">
            <a:spAutoFit/>
          </a:bodyPr>
          <a:lstStyle/>
          <a:p>
            <a:pPr>
              <a:lnSpc>
                <a:spcPct val="150000"/>
              </a:lnSpc>
            </a:pPr>
            <a:r>
              <a:rPr lang="de-DE" sz="1600" b="1" dirty="0" smtClean="0">
                <a:solidFill>
                  <a:srgbClr val="800080"/>
                </a:solidFill>
                <a:latin typeface="+mj-lt"/>
              </a:rPr>
              <a:t>Neuheiten</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spTree>
    <p:extLst>
      <p:ext uri="{BB962C8B-B14F-4D97-AF65-F5344CB8AC3E}">
        <p14:creationId xmlns:p14="http://schemas.microsoft.com/office/powerpoint/2010/main" val="1424047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p:cNvSpPr txBox="1"/>
          <p:nvPr/>
        </p:nvSpPr>
        <p:spPr>
          <a:xfrm>
            <a:off x="350127" y="676473"/>
            <a:ext cx="6155793" cy="8940909"/>
          </a:xfrm>
          <a:prstGeom prst="rect">
            <a:avLst/>
          </a:prstGeom>
          <a:noFill/>
        </p:spPr>
        <p:txBody>
          <a:bodyPr wrap="square" rtlCol="0">
            <a:spAutoFit/>
          </a:bodyPr>
          <a:lstStyle/>
          <a:p>
            <a:pPr>
              <a:lnSpc>
                <a:spcPct val="200000"/>
              </a:lnSpc>
              <a:tabLst>
                <a:tab pos="622300" algn="l"/>
                <a:tab pos="2870200" algn="l"/>
                <a:tab pos="4038600" algn="l"/>
                <a:tab pos="5918200" algn="r"/>
              </a:tabLst>
            </a:pPr>
            <a:r>
              <a:rPr lang="de-DE" sz="1600" b="1" dirty="0">
                <a:solidFill>
                  <a:srgbClr val="800080"/>
                </a:solidFill>
                <a:latin typeface="+mj-lt"/>
              </a:rPr>
              <a:t>Lieferkosten </a:t>
            </a:r>
          </a:p>
          <a:p>
            <a:pPr>
              <a:lnSpc>
                <a:spcPct val="200000"/>
              </a:lnSpc>
              <a:tabLst>
                <a:tab pos="622300" algn="l"/>
                <a:tab pos="2870200" algn="l"/>
                <a:tab pos="4038600" algn="l"/>
                <a:tab pos="5918200" algn="r"/>
              </a:tabLst>
            </a:pPr>
            <a:endParaRPr lang="de-DE" sz="1600" dirty="0">
              <a:latin typeface="+mj-lt"/>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smtClean="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r>
              <a:rPr lang="de-DE" sz="1600" b="1" dirty="0" smtClean="0">
                <a:solidFill>
                  <a:srgbClr val="800080"/>
                </a:solidFill>
                <a:latin typeface="+mj-lt"/>
              </a:rPr>
              <a:t>Liefer- und Zahlungsbedingungen / Sonstiges</a:t>
            </a:r>
            <a:endParaRPr lang="de-DE" sz="1600" b="1" dirty="0">
              <a:solidFill>
                <a:srgbClr val="800080"/>
              </a:solidFill>
              <a:latin typeface="+mj-lt"/>
            </a:endParaRPr>
          </a:p>
          <a:p>
            <a:r>
              <a:rPr lang="de-DE" sz="1350" dirty="0">
                <a:latin typeface="+mj-lt"/>
              </a:rPr>
              <a:t>Die Mengenangaben bei Bestellungen werden in der Regel mit 2 – 2,5 </a:t>
            </a:r>
            <a:r>
              <a:rPr lang="de-DE" sz="1350" dirty="0" err="1">
                <a:latin typeface="+mj-lt"/>
              </a:rPr>
              <a:t>Stk</a:t>
            </a:r>
            <a:r>
              <a:rPr lang="de-DE" sz="1350" dirty="0">
                <a:latin typeface="+mj-lt"/>
              </a:rPr>
              <a:t> pro Person berechnet</a:t>
            </a:r>
            <a:r>
              <a:rPr lang="de-DE" sz="1350" dirty="0" smtClean="0">
                <a:latin typeface="+mj-lt"/>
              </a:rPr>
              <a:t>. Um </a:t>
            </a:r>
            <a:r>
              <a:rPr lang="de-DE" sz="1350" dirty="0">
                <a:latin typeface="+mj-lt"/>
              </a:rPr>
              <a:t>wettbewerbsfähig zu bleiben, bitten wir um zeitnahe Zahlung. </a:t>
            </a:r>
          </a:p>
          <a:p>
            <a:r>
              <a:rPr lang="de-DE" sz="1350" dirty="0">
                <a:latin typeface="+mj-lt"/>
              </a:rPr>
              <a:t>Bitte geben Sie uns bei Bestellung die korrekte Rechnungsadresse bekannt. Für den erhöhten Aufwand bei nachträglichen Rechnungsumschreibungen müssen wir künftige eine Gebühr in Höhe von 15,00 Euro berechnen. Bitte geben Sie bei Ihrer Bestellung, die Auswahl, die Menge  und die Artikelnummern an. Herzlichen Dank. </a:t>
            </a:r>
          </a:p>
          <a:p>
            <a:r>
              <a:rPr lang="de-DE" sz="1350" dirty="0">
                <a:latin typeface="+mj-lt"/>
              </a:rPr>
              <a:t>Momentan nicht absehbare Preisanpassungen sowie Irrtümer behalten wir uns vor.</a:t>
            </a:r>
            <a:endParaRPr lang="de-DE" sz="1350" dirty="0">
              <a:latin typeface="+mj-lt"/>
            </a:endParaRPr>
          </a:p>
          <a:p>
            <a:r>
              <a:rPr lang="de-DE" sz="1350" dirty="0">
                <a:latin typeface="+mj-lt"/>
              </a:rPr>
              <a:t>Gerne sehen wir Ihrer detaillierten Auftragserteilung entgegen. </a:t>
            </a:r>
            <a:endParaRPr lang="de-DE" sz="1350" dirty="0">
              <a:latin typeface="+mj-lt"/>
            </a:endParaRPr>
          </a:p>
          <a:p>
            <a:pPr>
              <a:lnSpc>
                <a:spcPct val="200000"/>
              </a:lnSpc>
              <a:tabLst>
                <a:tab pos="622300" algn="l"/>
                <a:tab pos="2870200" algn="l"/>
                <a:tab pos="4038600" algn="l"/>
                <a:tab pos="5918200" algn="r"/>
              </a:tabLst>
            </a:pPr>
            <a:r>
              <a:rPr lang="de-DE" sz="1600" b="1" dirty="0">
                <a:solidFill>
                  <a:srgbClr val="800080"/>
                </a:solidFill>
                <a:latin typeface="+mj-lt"/>
              </a:rPr>
              <a:t>Stornoklausel</a:t>
            </a:r>
          </a:p>
          <a:p>
            <a:r>
              <a:rPr lang="de-DE" sz="1200" dirty="0">
                <a:latin typeface="+mj-lt"/>
              </a:rPr>
              <a:t>Wir kaufen für Ihre Veranstaltung frische Rohprodukte von hochwertiger Qualität ein. Änderungen </a:t>
            </a:r>
            <a:r>
              <a:rPr lang="de-DE" sz="1200" dirty="0" smtClean="0">
                <a:latin typeface="+mj-lt"/>
              </a:rPr>
              <a:t>der Bestellung sowie Anzahl </a:t>
            </a:r>
            <a:r>
              <a:rPr lang="de-DE" sz="1200" dirty="0">
                <a:latin typeface="+mj-lt"/>
              </a:rPr>
              <a:t>können wir bis 48 Stunden vor Ihrer Veranstaltung akzeptieren. Danach sind die Vorbereitungen voll im Gange und müssen Ihnen in Rechnung gestellt werden.</a:t>
            </a:r>
          </a:p>
          <a:p>
            <a:endParaRPr lang="de-DE" sz="1350" dirty="0">
              <a:latin typeface="+mj-lt"/>
            </a:endParaRPr>
          </a:p>
          <a:p>
            <a:r>
              <a:rPr lang="de-DE" sz="1200" dirty="0">
                <a:latin typeface="+mj-lt"/>
              </a:rPr>
              <a:t>Es gelten die Allgemeinen Geschäftsbedingungen laut unserer </a:t>
            </a:r>
            <a:r>
              <a:rPr lang="de-DE" sz="1200" dirty="0" smtClean="0">
                <a:latin typeface="+mj-lt"/>
              </a:rPr>
              <a:t>Webseite: </a:t>
            </a:r>
            <a:r>
              <a:rPr lang="de-DE" sz="1200" dirty="0" smtClean="0">
                <a:latin typeface="+mj-lt"/>
                <a:hlinkClick r:id="rId2"/>
              </a:rPr>
              <a:t>www.stemerowitz.de/Kontakt/AGB</a:t>
            </a:r>
            <a:r>
              <a:rPr lang="de-DE" sz="1200" dirty="0" smtClean="0">
                <a:latin typeface="+mj-lt"/>
              </a:rPr>
              <a:t>. </a:t>
            </a:r>
            <a:endParaRPr lang="de-DE" sz="1200" dirty="0">
              <a:latin typeface="+mj-lt"/>
            </a:endParaRPr>
          </a:p>
        </p:txBody>
      </p:sp>
      <p:grpSp>
        <p:nvGrpSpPr>
          <p:cNvPr id="27" name="Gruppieren 26"/>
          <p:cNvGrpSpPr/>
          <p:nvPr/>
        </p:nvGrpSpPr>
        <p:grpSpPr>
          <a:xfrm>
            <a:off x="223592" y="162219"/>
            <a:ext cx="6408864" cy="440742"/>
            <a:chOff x="225123" y="123998"/>
            <a:chExt cx="6408864" cy="440742"/>
          </a:xfrm>
        </p:grpSpPr>
        <p:sp>
          <p:nvSpPr>
            <p:cNvPr id="28" name="Rechteck 27"/>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Grafik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2" name="Gruppieren 31"/>
          <p:cNvGrpSpPr/>
          <p:nvPr/>
        </p:nvGrpSpPr>
        <p:grpSpPr>
          <a:xfrm>
            <a:off x="225123" y="9310970"/>
            <a:ext cx="6408864" cy="440742"/>
            <a:chOff x="225123" y="9310970"/>
            <a:chExt cx="6408864" cy="440742"/>
          </a:xfrm>
        </p:grpSpPr>
        <p:sp>
          <p:nvSpPr>
            <p:cNvPr id="33" name="Rechteck 32"/>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Grafik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graphicFrame>
        <p:nvGraphicFramePr>
          <p:cNvPr id="2" name="Tabelle 1">
            <a:extLst>
              <a:ext uri="{FF2B5EF4-FFF2-40B4-BE49-F238E27FC236}">
                <a16:creationId xmlns:a16="http://schemas.microsoft.com/office/drawing/2014/main" id="{4ADCD0D2-12E8-4FAD-BFD1-E2B4CE47EFFD}"/>
              </a:ext>
            </a:extLst>
          </p:cNvPr>
          <p:cNvGraphicFramePr>
            <a:graphicFrameLocks noGrp="1"/>
          </p:cNvGraphicFramePr>
          <p:nvPr>
            <p:extLst>
              <p:ext uri="{D42A27DB-BD31-4B8C-83A1-F6EECF244321}">
                <p14:modId xmlns:p14="http://schemas.microsoft.com/office/powerpoint/2010/main" val="567409757"/>
              </p:ext>
            </p:extLst>
          </p:nvPr>
        </p:nvGraphicFramePr>
        <p:xfrm>
          <a:off x="544617" y="1215189"/>
          <a:ext cx="5771961" cy="1287379"/>
        </p:xfrm>
        <a:graphic>
          <a:graphicData uri="http://schemas.openxmlformats.org/drawingml/2006/table">
            <a:tbl>
              <a:tblPr firstRow="1" bandRow="1">
                <a:tableStyleId>{2D5ABB26-0587-4C30-8999-92F81FD0307C}</a:tableStyleId>
              </a:tblPr>
              <a:tblGrid>
                <a:gridCol w="3100951">
                  <a:extLst>
                    <a:ext uri="{9D8B030D-6E8A-4147-A177-3AD203B41FA5}">
                      <a16:colId xmlns:a16="http://schemas.microsoft.com/office/drawing/2014/main" val="1990931156"/>
                    </a:ext>
                  </a:extLst>
                </a:gridCol>
                <a:gridCol w="2671010">
                  <a:extLst>
                    <a:ext uri="{9D8B030D-6E8A-4147-A177-3AD203B41FA5}">
                      <a16:colId xmlns:a16="http://schemas.microsoft.com/office/drawing/2014/main" val="1088312311"/>
                    </a:ext>
                  </a:extLst>
                </a:gridCol>
              </a:tblGrid>
              <a:tr h="4451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smtClean="0">
                          <a:solidFill>
                            <a:schemeClr val="tx1"/>
                          </a:solidFill>
                          <a:latin typeface="+mj-lt"/>
                          <a:ea typeface="+mn-ea"/>
                          <a:cs typeface="+mn-cs"/>
                        </a:rPr>
                        <a:t>Lieferkostenpauschale</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13,00 </a:t>
                      </a:r>
                      <a:r>
                        <a:rPr lang="de-DE" sz="1350" kern="1200" dirty="0" smtClean="0">
                          <a:solidFill>
                            <a:schemeClr val="tx1"/>
                          </a:solidFill>
                          <a:latin typeface="+mj-lt"/>
                          <a:ea typeface="+mn-ea"/>
                          <a:cs typeface="+mn-cs"/>
                        </a:rPr>
                        <a:t>Euro pro Fahrt</a:t>
                      </a:r>
                      <a:endParaRPr lang="de-DE" sz="1350" kern="1200" dirty="0">
                        <a:solidFill>
                          <a:schemeClr val="tx1"/>
                        </a:solidFill>
                        <a:latin typeface="+mj-lt"/>
                        <a:ea typeface="+mn-ea"/>
                        <a:cs typeface="+mn-cs"/>
                      </a:endParaRPr>
                    </a:p>
                  </a:txBody>
                  <a:tcPr/>
                </a:tc>
                <a:extLst>
                  <a:ext uri="{0D108BD9-81ED-4DB2-BD59-A6C34878D82A}">
                    <a16:rowId xmlns:a16="http://schemas.microsoft.com/office/drawing/2014/main" val="3954509527"/>
                  </a:ext>
                </a:extLst>
              </a:tr>
              <a:tr h="842210">
                <a:tc>
                  <a:txBody>
                    <a:bodyPr/>
                    <a:lstStyle/>
                    <a:p>
                      <a:r>
                        <a:rPr lang="de-DE" sz="1350" dirty="0" smtClean="0">
                          <a:latin typeface="+mj-lt"/>
                        </a:rPr>
                        <a:t>Lieferkosten</a:t>
                      </a:r>
                      <a:r>
                        <a:rPr lang="de-DE" sz="1350" baseline="0" dirty="0" smtClean="0">
                          <a:latin typeface="+mj-lt"/>
                        </a:rPr>
                        <a:t> außerhalb Mittlerer Ring </a:t>
                      </a:r>
                    </a:p>
                    <a:p>
                      <a:endParaRPr lang="de-DE" sz="1350" baseline="0" dirty="0" smtClean="0">
                        <a:latin typeface="+mj-lt"/>
                      </a:endParaRPr>
                    </a:p>
                    <a:p>
                      <a:r>
                        <a:rPr lang="de-DE" sz="1350" baseline="0" dirty="0" smtClean="0">
                          <a:solidFill>
                            <a:schemeClr val="tx1"/>
                          </a:solidFill>
                          <a:latin typeface="+mj-lt"/>
                        </a:rPr>
                        <a:t>Abholung der Bestellungen im Laden</a:t>
                      </a:r>
                    </a:p>
                  </a:txBody>
                  <a:tcPr/>
                </a:tc>
                <a:tc>
                  <a:txBody>
                    <a:bodyPr/>
                    <a:lstStyle/>
                    <a:p>
                      <a:r>
                        <a:rPr lang="de-DE" sz="1350" dirty="0">
                          <a:latin typeface="+mj-lt"/>
                        </a:rPr>
                        <a:t>2,80 Euro je angefangenem </a:t>
                      </a:r>
                      <a:r>
                        <a:rPr lang="de-DE" sz="1350" dirty="0" smtClean="0">
                          <a:latin typeface="+mj-lt"/>
                        </a:rPr>
                        <a:t>km</a:t>
                      </a:r>
                    </a:p>
                    <a:p>
                      <a:endParaRPr lang="de-DE" sz="1350" dirty="0" smtClean="0">
                        <a:latin typeface="+mj-lt"/>
                      </a:endParaRPr>
                    </a:p>
                    <a:p>
                      <a:r>
                        <a:rPr lang="de-DE" sz="1350" dirty="0" smtClean="0">
                          <a:solidFill>
                            <a:schemeClr val="tx1"/>
                          </a:solidFill>
                          <a:latin typeface="+mj-lt"/>
                        </a:rPr>
                        <a:t>kostenlos</a:t>
                      </a:r>
                      <a:endParaRPr lang="de-DE" sz="1350" dirty="0">
                        <a:solidFill>
                          <a:schemeClr val="tx1"/>
                        </a:solidFill>
                        <a:latin typeface="+mj-lt"/>
                      </a:endParaRPr>
                    </a:p>
                  </a:txBody>
                  <a:tcPr/>
                </a:tc>
                <a:extLst>
                  <a:ext uri="{0D108BD9-81ED-4DB2-BD59-A6C34878D82A}">
                    <a16:rowId xmlns:a16="http://schemas.microsoft.com/office/drawing/2014/main" val="1555190186"/>
                  </a:ext>
                </a:extLst>
              </a:tr>
            </a:tbl>
          </a:graphicData>
        </a:graphic>
      </p:graphicFrame>
      <p:pic>
        <p:nvPicPr>
          <p:cNvPr id="14" name="Grafik 13">
            <a:extLst>
              <a:ext uri="{FF2B5EF4-FFF2-40B4-BE49-F238E27FC236}">
                <a16:creationId xmlns:a16="http://schemas.microsoft.com/office/drawing/2014/main" id="{E2C3B5A7-41FB-4CC6-96EB-183EA7A45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960" y="3187852"/>
            <a:ext cx="1479640" cy="1769765"/>
          </a:xfrm>
          <a:prstGeom prst="rect">
            <a:avLst/>
          </a:prstGeom>
        </p:spPr>
      </p:pic>
    </p:spTree>
    <p:extLst>
      <p:ext uri="{BB962C8B-B14F-4D97-AF65-F5344CB8AC3E}">
        <p14:creationId xmlns:p14="http://schemas.microsoft.com/office/powerpoint/2010/main" val="77705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feld 29"/>
          <p:cNvSpPr txBox="1"/>
          <p:nvPr/>
        </p:nvSpPr>
        <p:spPr>
          <a:xfrm>
            <a:off x="479782" y="916194"/>
            <a:ext cx="6042628" cy="1900777"/>
          </a:xfrm>
          <a:prstGeom prst="rect">
            <a:avLst/>
          </a:prstGeom>
          <a:noFill/>
        </p:spPr>
        <p:txBody>
          <a:bodyPr wrap="square" rtlCol="0">
            <a:spAutoFit/>
          </a:bodyPr>
          <a:lstStyle/>
          <a:p>
            <a:pPr>
              <a:lnSpc>
                <a:spcPct val="150000"/>
              </a:lnSpc>
            </a:pPr>
            <a:r>
              <a:rPr lang="de-DE" sz="1600" b="1" dirty="0">
                <a:solidFill>
                  <a:srgbClr val="800080"/>
                </a:solidFill>
                <a:latin typeface="+mj-lt"/>
              </a:rPr>
              <a:t>Belegte Semmeln, Brote u.a.</a:t>
            </a:r>
          </a:p>
          <a:p>
            <a:pPr>
              <a:lnSpc>
                <a:spcPct val="150000"/>
              </a:lnSpc>
            </a:pPr>
            <a:endParaRPr lang="de-DE" sz="1600" b="1" dirty="0">
              <a:solidFill>
                <a:srgbClr val="7030A0"/>
              </a:solidFill>
              <a:latin typeface="+mj-lt"/>
            </a:endParaRPr>
          </a:p>
          <a:p>
            <a:pPr>
              <a:lnSpc>
                <a:spcPct val="150000"/>
              </a:lnSpc>
            </a:pPr>
            <a:endParaRPr lang="de-DE" sz="1600" b="1" dirty="0">
              <a:solidFill>
                <a:srgbClr val="7030A0"/>
              </a:solidFill>
              <a:latin typeface="+mj-lt"/>
            </a:endParaRPr>
          </a:p>
          <a:p>
            <a:pPr>
              <a:lnSpc>
                <a:spcPct val="150000"/>
              </a:lnSpc>
            </a:pPr>
            <a:endParaRPr lang="de-DE" sz="1600" b="1" dirty="0">
              <a:solidFill>
                <a:srgbClr val="7030A0"/>
              </a:solidFill>
              <a:latin typeface="+mj-lt"/>
            </a:endParaRPr>
          </a:p>
          <a:p>
            <a:pPr>
              <a:lnSpc>
                <a:spcPct val="150000"/>
              </a:lnSpc>
            </a:pPr>
            <a:endParaRPr lang="de-DE" sz="1600" dirty="0">
              <a:latin typeface="+mj-lt"/>
            </a:endParaRPr>
          </a:p>
        </p:txBody>
      </p:sp>
      <p:grpSp>
        <p:nvGrpSpPr>
          <p:cNvPr id="29" name="Gruppieren 28"/>
          <p:cNvGrpSpPr/>
          <p:nvPr/>
        </p:nvGrpSpPr>
        <p:grpSpPr>
          <a:xfrm>
            <a:off x="223592" y="162219"/>
            <a:ext cx="6408864" cy="440742"/>
            <a:chOff x="225123" y="123998"/>
            <a:chExt cx="6408864" cy="440742"/>
          </a:xfrm>
        </p:grpSpPr>
        <p:sp>
          <p:nvSpPr>
            <p:cNvPr id="31" name="Rechteck 30"/>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4" name="Gruppieren 33"/>
          <p:cNvGrpSpPr/>
          <p:nvPr/>
        </p:nvGrpSpPr>
        <p:grpSpPr>
          <a:xfrm>
            <a:off x="223592" y="9320495"/>
            <a:ext cx="6408864" cy="440742"/>
            <a:chOff x="225123" y="9310970"/>
            <a:chExt cx="6408864" cy="440742"/>
          </a:xfrm>
        </p:grpSpPr>
        <p:sp>
          <p:nvSpPr>
            <p:cNvPr id="35" name="Rechteck 34"/>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graphicFrame>
        <p:nvGraphicFramePr>
          <p:cNvPr id="3" name="Tabelle 2">
            <a:extLst>
              <a:ext uri="{FF2B5EF4-FFF2-40B4-BE49-F238E27FC236}">
                <a16:creationId xmlns:a16="http://schemas.microsoft.com/office/drawing/2014/main" id="{B24C4192-7053-457B-A2D9-F8ECBC2B6395}"/>
              </a:ext>
            </a:extLst>
          </p:cNvPr>
          <p:cNvGraphicFramePr>
            <a:graphicFrameLocks noGrp="1"/>
          </p:cNvGraphicFramePr>
          <p:nvPr>
            <p:extLst>
              <p:ext uri="{D42A27DB-BD31-4B8C-83A1-F6EECF244321}">
                <p14:modId xmlns:p14="http://schemas.microsoft.com/office/powerpoint/2010/main" val="1638934845"/>
              </p:ext>
            </p:extLst>
          </p:nvPr>
        </p:nvGraphicFramePr>
        <p:xfrm>
          <a:off x="541420" y="1540042"/>
          <a:ext cx="5905407" cy="4717297"/>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389848">
                <a:tc>
                  <a:txBody>
                    <a:bodyPr/>
                    <a:lstStyle/>
                    <a:p>
                      <a:r>
                        <a:rPr lang="de-DE" sz="1350" kern="1200" dirty="0" err="1">
                          <a:solidFill>
                            <a:schemeClr val="tx1"/>
                          </a:solidFill>
                          <a:latin typeface="+mj-lt"/>
                          <a:ea typeface="+mn-ea"/>
                          <a:cs typeface="+mn-cs"/>
                        </a:rPr>
                        <a:t>Art.Nr</a:t>
                      </a:r>
                      <a:r>
                        <a:rPr lang="de-DE" sz="1350" kern="1200" dirty="0">
                          <a:solidFill>
                            <a:schemeClr val="tx1"/>
                          </a:solidFill>
                          <a:latin typeface="+mj-lt"/>
                          <a:ea typeface="+mn-ea"/>
                          <a:cs typeface="+mn-cs"/>
                        </a:rPr>
                        <a:t>.</a:t>
                      </a:r>
                    </a:p>
                  </a:txBody>
                  <a:tcPr/>
                </a:tc>
                <a:tc>
                  <a:txBody>
                    <a:bodyPr/>
                    <a:lstStyle/>
                    <a:p>
                      <a:r>
                        <a:rPr lang="de-DE" sz="1350" kern="1200" dirty="0">
                          <a:solidFill>
                            <a:schemeClr val="tx1"/>
                          </a:solidFill>
                          <a:latin typeface="+mj-lt"/>
                          <a:ea typeface="+mn-ea"/>
                          <a:cs typeface="+mn-cs"/>
                        </a:rPr>
                        <a:t>Artikelbezeichnung</a:t>
                      </a:r>
                    </a:p>
                  </a:txBody>
                  <a:tcPr/>
                </a:tc>
                <a:tc>
                  <a:txBody>
                    <a:bodyPr/>
                    <a:lstStyle/>
                    <a:p>
                      <a:r>
                        <a:rPr lang="de-DE" sz="1350" kern="1200" dirty="0">
                          <a:solidFill>
                            <a:schemeClr val="tx1"/>
                          </a:solidFill>
                          <a:latin typeface="+mj-lt"/>
                          <a:ea typeface="+mn-ea"/>
                          <a:cs typeface="+mn-cs"/>
                        </a:rPr>
                        <a:t>Preis in Euro</a:t>
                      </a:r>
                    </a:p>
                  </a:txBody>
                  <a:tcPr/>
                </a:tc>
                <a:extLst>
                  <a:ext uri="{0D108BD9-81ED-4DB2-BD59-A6C34878D82A}">
                    <a16:rowId xmlns:a16="http://schemas.microsoft.com/office/drawing/2014/main" val="762067438"/>
                  </a:ext>
                </a:extLst>
              </a:tr>
              <a:tr h="343983">
                <a:tc>
                  <a:txBody>
                    <a:bodyPr/>
                    <a:lstStyle/>
                    <a:p>
                      <a:r>
                        <a:rPr lang="de-DE" sz="1350" kern="1200" dirty="0">
                          <a:solidFill>
                            <a:schemeClr val="tx1"/>
                          </a:solidFill>
                          <a:latin typeface="+mj-lt"/>
                          <a:ea typeface="+mn-ea"/>
                          <a:cs typeface="+mn-cs"/>
                        </a:rPr>
                        <a:t>1218</a:t>
                      </a:r>
                    </a:p>
                  </a:txBody>
                  <a:tcPr/>
                </a:tc>
                <a:tc>
                  <a:txBody>
                    <a:bodyPr/>
                    <a:lstStyle/>
                    <a:p>
                      <a:r>
                        <a:rPr lang="de-DE" sz="1350" kern="1200" dirty="0">
                          <a:solidFill>
                            <a:schemeClr val="tx1"/>
                          </a:solidFill>
                          <a:latin typeface="+mj-lt"/>
                          <a:ea typeface="+mn-ea"/>
                          <a:cs typeface="+mn-cs"/>
                        </a:rPr>
                        <a:t>Belegte halbe Semmeln gemischt</a:t>
                      </a:r>
                    </a:p>
                  </a:txBody>
                  <a:tcPr/>
                </a:tc>
                <a:tc>
                  <a:txBody>
                    <a:bodyPr/>
                    <a:lstStyle/>
                    <a:p>
                      <a:r>
                        <a:rPr lang="de-DE" sz="1350" kern="1200" dirty="0" smtClean="0">
                          <a:solidFill>
                            <a:schemeClr val="tx1"/>
                          </a:solidFill>
                          <a:latin typeface="+mj-lt"/>
                          <a:ea typeface="+mn-ea"/>
                          <a:cs typeface="+mn-cs"/>
                        </a:rPr>
                        <a:t>3,50</a:t>
                      </a:r>
                      <a:endParaRPr lang="de-DE" sz="1350" kern="1200" dirty="0">
                        <a:solidFill>
                          <a:schemeClr val="tx1"/>
                        </a:solidFill>
                        <a:latin typeface="+mj-lt"/>
                        <a:ea typeface="+mn-ea"/>
                        <a:cs typeface="+mn-cs"/>
                      </a:endParaRPr>
                    </a:p>
                  </a:txBody>
                  <a:tcPr/>
                </a:tc>
                <a:extLst>
                  <a:ext uri="{0D108BD9-81ED-4DB2-BD59-A6C34878D82A}">
                    <a16:rowId xmlns:a16="http://schemas.microsoft.com/office/drawing/2014/main" val="1203916663"/>
                  </a:ext>
                </a:extLst>
              </a:tr>
              <a:tr h="332517">
                <a:tc>
                  <a:txBody>
                    <a:bodyPr/>
                    <a:lstStyle/>
                    <a:p>
                      <a:r>
                        <a:rPr lang="de-DE" sz="1350" kern="1200" dirty="0">
                          <a:solidFill>
                            <a:schemeClr val="tx1"/>
                          </a:solidFill>
                          <a:latin typeface="+mj-lt"/>
                          <a:ea typeface="+mn-ea"/>
                          <a:cs typeface="+mn-cs"/>
                        </a:rPr>
                        <a:t>1323</a:t>
                      </a:r>
                    </a:p>
                  </a:txBody>
                  <a:tcPr/>
                </a:tc>
                <a:tc>
                  <a:txBody>
                    <a:bodyPr/>
                    <a:lstStyle/>
                    <a:p>
                      <a:r>
                        <a:rPr lang="de-DE" sz="1350" kern="1200" dirty="0">
                          <a:solidFill>
                            <a:schemeClr val="tx1"/>
                          </a:solidFill>
                          <a:latin typeface="+mj-lt"/>
                          <a:ea typeface="+mn-ea"/>
                          <a:cs typeface="+mn-cs"/>
                        </a:rPr>
                        <a:t>Belegte Vollkornbrote gemischt</a:t>
                      </a:r>
                    </a:p>
                  </a:txBody>
                  <a:tcPr/>
                </a:tc>
                <a:tc>
                  <a:txBody>
                    <a:bodyPr/>
                    <a:lstStyle/>
                    <a:p>
                      <a:r>
                        <a:rPr lang="de-DE" sz="1350" kern="1200" dirty="0">
                          <a:solidFill>
                            <a:schemeClr val="tx1"/>
                          </a:solidFill>
                          <a:latin typeface="+mj-lt"/>
                          <a:ea typeface="+mn-ea"/>
                          <a:cs typeface="+mn-cs"/>
                        </a:rPr>
                        <a:t>3,90</a:t>
                      </a:r>
                    </a:p>
                  </a:txBody>
                  <a:tcPr/>
                </a:tc>
                <a:extLst>
                  <a:ext uri="{0D108BD9-81ED-4DB2-BD59-A6C34878D82A}">
                    <a16:rowId xmlns:a16="http://schemas.microsoft.com/office/drawing/2014/main" val="4085486170"/>
                  </a:ext>
                </a:extLst>
              </a:tr>
              <a:tr h="343983">
                <a:tc>
                  <a:txBody>
                    <a:bodyPr/>
                    <a:lstStyle/>
                    <a:p>
                      <a:r>
                        <a:rPr lang="de-DE" sz="1350" kern="1200" dirty="0">
                          <a:solidFill>
                            <a:schemeClr val="tx1"/>
                          </a:solidFill>
                          <a:latin typeface="+mj-lt"/>
                          <a:ea typeface="+mn-ea"/>
                          <a:cs typeface="+mn-cs"/>
                        </a:rPr>
                        <a:t>1329</a:t>
                      </a:r>
                    </a:p>
                  </a:txBody>
                  <a:tcPr/>
                </a:tc>
                <a:tc>
                  <a:txBody>
                    <a:bodyPr/>
                    <a:lstStyle/>
                    <a:p>
                      <a:r>
                        <a:rPr lang="de-DE" sz="1350" kern="1200" dirty="0">
                          <a:solidFill>
                            <a:schemeClr val="tx1"/>
                          </a:solidFill>
                          <a:latin typeface="+mj-lt"/>
                          <a:ea typeface="+mn-ea"/>
                          <a:cs typeface="+mn-cs"/>
                        </a:rPr>
                        <a:t>Belegte Lachssemmel</a:t>
                      </a:r>
                    </a:p>
                  </a:txBody>
                  <a:tcPr/>
                </a:tc>
                <a:tc>
                  <a:txBody>
                    <a:bodyPr/>
                    <a:lstStyle/>
                    <a:p>
                      <a:r>
                        <a:rPr lang="de-DE" sz="1350" kern="1200" dirty="0" smtClean="0">
                          <a:solidFill>
                            <a:schemeClr val="tx1"/>
                          </a:solidFill>
                          <a:latin typeface="+mj-lt"/>
                          <a:ea typeface="+mn-ea"/>
                          <a:cs typeface="+mn-cs"/>
                        </a:rPr>
                        <a:t>4,50</a:t>
                      </a:r>
                      <a:endParaRPr lang="de-DE" sz="1350" kern="1200" dirty="0">
                        <a:solidFill>
                          <a:schemeClr val="tx1"/>
                        </a:solidFill>
                        <a:latin typeface="+mj-lt"/>
                        <a:ea typeface="+mn-ea"/>
                        <a:cs typeface="+mn-cs"/>
                      </a:endParaRPr>
                    </a:p>
                  </a:txBody>
                  <a:tcPr/>
                </a:tc>
                <a:extLst>
                  <a:ext uri="{0D108BD9-81ED-4DB2-BD59-A6C34878D82A}">
                    <a16:rowId xmlns:a16="http://schemas.microsoft.com/office/drawing/2014/main" val="342936744"/>
                  </a:ext>
                </a:extLst>
              </a:tr>
              <a:tr h="355449">
                <a:tc>
                  <a:txBody>
                    <a:bodyPr/>
                    <a:lstStyle/>
                    <a:p>
                      <a:r>
                        <a:rPr lang="de-DE" sz="1350" kern="1200" dirty="0">
                          <a:solidFill>
                            <a:schemeClr val="tx1"/>
                          </a:solidFill>
                          <a:latin typeface="+mj-lt"/>
                          <a:ea typeface="+mn-ea"/>
                          <a:cs typeface="+mn-cs"/>
                        </a:rPr>
                        <a:t>1337</a:t>
                      </a:r>
                    </a:p>
                  </a:txBody>
                  <a:tcPr/>
                </a:tc>
                <a:tc>
                  <a:txBody>
                    <a:bodyPr/>
                    <a:lstStyle/>
                    <a:p>
                      <a:r>
                        <a:rPr lang="de-DE" sz="1350" kern="1200" dirty="0">
                          <a:solidFill>
                            <a:schemeClr val="tx1"/>
                          </a:solidFill>
                          <a:latin typeface="+mj-lt"/>
                          <a:ea typeface="+mn-ea"/>
                          <a:cs typeface="+mn-cs"/>
                        </a:rPr>
                        <a:t>Belegte Forellenfiletsemmel</a:t>
                      </a:r>
                    </a:p>
                  </a:txBody>
                  <a:tcPr/>
                </a:tc>
                <a:tc>
                  <a:txBody>
                    <a:bodyPr/>
                    <a:lstStyle/>
                    <a:p>
                      <a:r>
                        <a:rPr lang="de-DE" sz="1350" kern="1200" dirty="0">
                          <a:solidFill>
                            <a:schemeClr val="tx1"/>
                          </a:solidFill>
                          <a:latin typeface="+mj-lt"/>
                          <a:ea typeface="+mn-ea"/>
                          <a:cs typeface="+mn-cs"/>
                        </a:rPr>
                        <a:t>4,60</a:t>
                      </a:r>
                    </a:p>
                  </a:txBody>
                  <a:tcPr/>
                </a:tc>
                <a:extLst>
                  <a:ext uri="{0D108BD9-81ED-4DB2-BD59-A6C34878D82A}">
                    <a16:rowId xmlns:a16="http://schemas.microsoft.com/office/drawing/2014/main" val="2525124229"/>
                  </a:ext>
                </a:extLst>
              </a:tr>
              <a:tr h="355449">
                <a:tc>
                  <a:txBody>
                    <a:bodyPr/>
                    <a:lstStyle/>
                    <a:p>
                      <a:r>
                        <a:rPr lang="de-DE" sz="1350" kern="1200" dirty="0">
                          <a:solidFill>
                            <a:schemeClr val="tx1"/>
                          </a:solidFill>
                          <a:latin typeface="+mj-lt"/>
                          <a:ea typeface="+mn-ea"/>
                          <a:cs typeface="+mn-cs"/>
                        </a:rPr>
                        <a:t>1310</a:t>
                      </a:r>
                    </a:p>
                  </a:txBody>
                  <a:tcPr/>
                </a:tc>
                <a:tc>
                  <a:txBody>
                    <a:bodyPr/>
                    <a:lstStyle/>
                    <a:p>
                      <a:r>
                        <a:rPr lang="de-DE" sz="1350" kern="1200" dirty="0">
                          <a:solidFill>
                            <a:schemeClr val="tx1"/>
                          </a:solidFill>
                          <a:latin typeface="+mj-lt"/>
                          <a:ea typeface="+mn-ea"/>
                          <a:cs typeface="+mn-cs"/>
                        </a:rPr>
                        <a:t>Putenschnitzelsemmel</a:t>
                      </a:r>
                    </a:p>
                  </a:txBody>
                  <a:tcPr/>
                </a:tc>
                <a:tc>
                  <a:txBody>
                    <a:bodyPr/>
                    <a:lstStyle/>
                    <a:p>
                      <a:r>
                        <a:rPr lang="de-DE" sz="1350" kern="1200" dirty="0">
                          <a:solidFill>
                            <a:schemeClr val="tx1"/>
                          </a:solidFill>
                          <a:latin typeface="+mj-lt"/>
                          <a:ea typeface="+mn-ea"/>
                          <a:cs typeface="+mn-cs"/>
                        </a:rPr>
                        <a:t>5,50</a:t>
                      </a:r>
                    </a:p>
                  </a:txBody>
                  <a:tcPr/>
                </a:tc>
                <a:extLst>
                  <a:ext uri="{0D108BD9-81ED-4DB2-BD59-A6C34878D82A}">
                    <a16:rowId xmlns:a16="http://schemas.microsoft.com/office/drawing/2014/main" val="2563798479"/>
                  </a:ext>
                </a:extLst>
              </a:tr>
              <a:tr h="309585">
                <a:tc>
                  <a:txBody>
                    <a:bodyPr/>
                    <a:lstStyle/>
                    <a:p>
                      <a:r>
                        <a:rPr lang="de-DE" sz="1350" kern="1200" dirty="0">
                          <a:solidFill>
                            <a:schemeClr val="tx1"/>
                          </a:solidFill>
                          <a:latin typeface="+mj-lt"/>
                          <a:ea typeface="+mn-ea"/>
                          <a:cs typeface="+mn-cs"/>
                        </a:rPr>
                        <a:t>1308</a:t>
                      </a:r>
                    </a:p>
                  </a:txBody>
                  <a:tcPr/>
                </a:tc>
                <a:tc>
                  <a:txBody>
                    <a:bodyPr/>
                    <a:lstStyle/>
                    <a:p>
                      <a:r>
                        <a:rPr lang="de-DE" sz="1350" kern="1200" dirty="0" err="1">
                          <a:solidFill>
                            <a:schemeClr val="tx1"/>
                          </a:solidFill>
                          <a:latin typeface="+mj-lt"/>
                          <a:ea typeface="+mn-ea"/>
                          <a:cs typeface="+mn-cs"/>
                        </a:rPr>
                        <a:t>Fleischpflanzerlsemmel</a:t>
                      </a:r>
                      <a:endParaRPr lang="de-DE" sz="1350" kern="1200" dirty="0">
                        <a:solidFill>
                          <a:schemeClr val="tx1"/>
                        </a:solidFill>
                        <a:latin typeface="+mj-lt"/>
                        <a:ea typeface="+mn-ea"/>
                        <a:cs typeface="+mn-cs"/>
                      </a:endParaRPr>
                    </a:p>
                  </a:txBody>
                  <a:tcPr/>
                </a:tc>
                <a:tc>
                  <a:txBody>
                    <a:bodyPr/>
                    <a:lstStyle/>
                    <a:p>
                      <a:r>
                        <a:rPr lang="de-DE" sz="1350" kern="1200" dirty="0">
                          <a:solidFill>
                            <a:schemeClr val="tx1"/>
                          </a:solidFill>
                          <a:latin typeface="+mj-lt"/>
                          <a:ea typeface="+mn-ea"/>
                          <a:cs typeface="+mn-cs"/>
                        </a:rPr>
                        <a:t>4,80</a:t>
                      </a:r>
                    </a:p>
                  </a:txBody>
                  <a:tcPr/>
                </a:tc>
                <a:extLst>
                  <a:ext uri="{0D108BD9-81ED-4DB2-BD59-A6C34878D82A}">
                    <a16:rowId xmlns:a16="http://schemas.microsoft.com/office/drawing/2014/main" val="2532913401"/>
                  </a:ext>
                </a:extLst>
              </a:tr>
              <a:tr h="332517">
                <a:tc>
                  <a:txBody>
                    <a:bodyPr/>
                    <a:lstStyle/>
                    <a:p>
                      <a:r>
                        <a:rPr lang="de-DE" sz="1350" kern="1200" dirty="0">
                          <a:solidFill>
                            <a:schemeClr val="tx1"/>
                          </a:solidFill>
                          <a:latin typeface="+mj-lt"/>
                          <a:ea typeface="+mn-ea"/>
                          <a:cs typeface="+mn-cs"/>
                        </a:rPr>
                        <a:t>1341</a:t>
                      </a:r>
                    </a:p>
                  </a:txBody>
                  <a:tcPr/>
                </a:tc>
                <a:tc>
                  <a:txBody>
                    <a:bodyPr/>
                    <a:lstStyle/>
                    <a:p>
                      <a:r>
                        <a:rPr lang="de-DE" sz="1350" kern="1200" dirty="0">
                          <a:solidFill>
                            <a:schemeClr val="tx1"/>
                          </a:solidFill>
                          <a:latin typeface="+mj-lt"/>
                          <a:ea typeface="+mn-ea"/>
                          <a:cs typeface="+mn-cs"/>
                        </a:rPr>
                        <a:t>Ciabatta belegt mit Tomate-Mozzarella</a:t>
                      </a:r>
                    </a:p>
                  </a:txBody>
                  <a:tcPr/>
                </a:tc>
                <a:tc>
                  <a:txBody>
                    <a:bodyPr/>
                    <a:lstStyle/>
                    <a:p>
                      <a:r>
                        <a:rPr lang="de-DE" sz="1350" kern="1200" dirty="0">
                          <a:solidFill>
                            <a:schemeClr val="tx1"/>
                          </a:solidFill>
                          <a:latin typeface="+mj-lt"/>
                          <a:ea typeface="+mn-ea"/>
                          <a:cs typeface="+mn-cs"/>
                        </a:rPr>
                        <a:t>4,80</a:t>
                      </a:r>
                    </a:p>
                  </a:txBody>
                  <a:tcPr/>
                </a:tc>
                <a:extLst>
                  <a:ext uri="{0D108BD9-81ED-4DB2-BD59-A6C34878D82A}">
                    <a16:rowId xmlns:a16="http://schemas.microsoft.com/office/drawing/2014/main" val="1012953519"/>
                  </a:ext>
                </a:extLst>
              </a:tr>
              <a:tr h="332516">
                <a:tc>
                  <a:txBody>
                    <a:bodyPr/>
                    <a:lstStyle/>
                    <a:p>
                      <a:r>
                        <a:rPr lang="de-DE" sz="1350" kern="1200" dirty="0">
                          <a:solidFill>
                            <a:schemeClr val="tx1"/>
                          </a:solidFill>
                          <a:latin typeface="+mj-lt"/>
                          <a:ea typeface="+mn-ea"/>
                          <a:cs typeface="+mn-cs"/>
                        </a:rPr>
                        <a:t>1352 </a:t>
                      </a:r>
                    </a:p>
                  </a:txBody>
                  <a:tcPr/>
                </a:tc>
                <a:tc>
                  <a:txBody>
                    <a:bodyPr/>
                    <a:lstStyle/>
                    <a:p>
                      <a:r>
                        <a:rPr lang="de-DE" sz="1350" kern="1200" dirty="0" err="1">
                          <a:solidFill>
                            <a:schemeClr val="tx1"/>
                          </a:solidFill>
                          <a:latin typeface="+mj-lt"/>
                          <a:ea typeface="+mn-ea"/>
                          <a:cs typeface="+mn-cs"/>
                        </a:rPr>
                        <a:t>Tramezzini</a:t>
                      </a:r>
                      <a:r>
                        <a:rPr lang="de-DE" sz="1350" kern="1200" dirty="0">
                          <a:solidFill>
                            <a:schemeClr val="tx1"/>
                          </a:solidFill>
                          <a:latin typeface="+mj-lt"/>
                          <a:ea typeface="+mn-ea"/>
                          <a:cs typeface="+mn-cs"/>
                        </a:rPr>
                        <a:t> 2 Scheiben</a:t>
                      </a:r>
                    </a:p>
                  </a:txBody>
                  <a:tcPr/>
                </a:tc>
                <a:tc>
                  <a:txBody>
                    <a:bodyPr/>
                    <a:lstStyle/>
                    <a:p>
                      <a:r>
                        <a:rPr lang="de-DE" sz="1350" kern="1200" dirty="0">
                          <a:solidFill>
                            <a:schemeClr val="tx1"/>
                          </a:solidFill>
                          <a:latin typeface="+mj-lt"/>
                          <a:ea typeface="+mn-ea"/>
                          <a:cs typeface="+mn-cs"/>
                        </a:rPr>
                        <a:t>5,20</a:t>
                      </a:r>
                    </a:p>
                  </a:txBody>
                  <a:tcPr/>
                </a:tc>
                <a:extLst>
                  <a:ext uri="{0D108BD9-81ED-4DB2-BD59-A6C34878D82A}">
                    <a16:rowId xmlns:a16="http://schemas.microsoft.com/office/drawing/2014/main" val="1941578330"/>
                  </a:ext>
                </a:extLst>
              </a:tr>
              <a:tr h="369248">
                <a:tc>
                  <a:txBody>
                    <a:bodyPr/>
                    <a:lstStyle/>
                    <a:p>
                      <a:r>
                        <a:rPr lang="de-DE" sz="1350" kern="1200" dirty="0">
                          <a:solidFill>
                            <a:schemeClr val="tx1"/>
                          </a:solidFill>
                          <a:latin typeface="+mj-lt"/>
                          <a:ea typeface="+mn-ea"/>
                          <a:cs typeface="+mn-cs"/>
                        </a:rPr>
                        <a:t>1327</a:t>
                      </a:r>
                    </a:p>
                  </a:txBody>
                  <a:tcPr/>
                </a:tc>
                <a:tc>
                  <a:txBody>
                    <a:bodyPr/>
                    <a:lstStyle/>
                    <a:p>
                      <a:r>
                        <a:rPr lang="de-DE" sz="1350" kern="1200" dirty="0" err="1">
                          <a:solidFill>
                            <a:schemeClr val="tx1"/>
                          </a:solidFill>
                          <a:latin typeface="+mj-lt"/>
                          <a:ea typeface="+mn-ea"/>
                          <a:cs typeface="+mn-cs"/>
                        </a:rPr>
                        <a:t>Canapes</a:t>
                      </a:r>
                      <a:r>
                        <a:rPr lang="de-DE" sz="1350" kern="1200" dirty="0">
                          <a:solidFill>
                            <a:schemeClr val="tx1"/>
                          </a:solidFill>
                          <a:latin typeface="+mj-lt"/>
                          <a:ea typeface="+mn-ea"/>
                          <a:cs typeface="+mn-cs"/>
                        </a:rPr>
                        <a:t> belegt</a:t>
                      </a:r>
                    </a:p>
                  </a:txBody>
                  <a:tcPr/>
                </a:tc>
                <a:tc>
                  <a:txBody>
                    <a:bodyPr/>
                    <a:lstStyle/>
                    <a:p>
                      <a:r>
                        <a:rPr lang="de-DE" sz="1350" kern="1200" dirty="0">
                          <a:solidFill>
                            <a:schemeClr val="tx1"/>
                          </a:solidFill>
                          <a:latin typeface="+mj-lt"/>
                          <a:ea typeface="+mn-ea"/>
                          <a:cs typeface="+mn-cs"/>
                        </a:rPr>
                        <a:t>3,50</a:t>
                      </a:r>
                    </a:p>
                  </a:txBody>
                  <a:tcPr/>
                </a:tc>
                <a:extLst>
                  <a:ext uri="{0D108BD9-81ED-4DB2-BD59-A6C34878D82A}">
                    <a16:rowId xmlns:a16="http://schemas.microsoft.com/office/drawing/2014/main" val="1487451340"/>
                  </a:ext>
                </a:extLst>
              </a:tr>
              <a:tr h="356134">
                <a:tc>
                  <a:txBody>
                    <a:bodyPr/>
                    <a:lstStyle/>
                    <a:p>
                      <a:r>
                        <a:rPr lang="de-DE" sz="1350" kern="1200" dirty="0">
                          <a:solidFill>
                            <a:schemeClr val="tx1"/>
                          </a:solidFill>
                          <a:latin typeface="+mj-lt"/>
                          <a:ea typeface="+mn-ea"/>
                          <a:cs typeface="+mn-cs"/>
                        </a:rPr>
                        <a:t>1343</a:t>
                      </a:r>
                    </a:p>
                  </a:txBody>
                  <a:tcPr/>
                </a:tc>
                <a:tc>
                  <a:txBody>
                    <a:bodyPr/>
                    <a:lstStyle/>
                    <a:p>
                      <a:r>
                        <a:rPr lang="de-DE" sz="1350" kern="1200" dirty="0">
                          <a:solidFill>
                            <a:schemeClr val="tx1"/>
                          </a:solidFill>
                          <a:latin typeface="+mj-lt"/>
                          <a:ea typeface="+mn-ea"/>
                          <a:cs typeface="+mn-cs"/>
                        </a:rPr>
                        <a:t>Wraps belegt</a:t>
                      </a:r>
                    </a:p>
                  </a:txBody>
                  <a:tcPr/>
                </a:tc>
                <a:tc>
                  <a:txBody>
                    <a:bodyPr/>
                    <a:lstStyle/>
                    <a:p>
                      <a:r>
                        <a:rPr lang="de-DE" sz="1350" kern="1200" dirty="0">
                          <a:solidFill>
                            <a:schemeClr val="tx1"/>
                          </a:solidFill>
                          <a:latin typeface="+mj-lt"/>
                          <a:ea typeface="+mn-ea"/>
                          <a:cs typeface="+mn-cs"/>
                        </a:rPr>
                        <a:t>4,80</a:t>
                      </a:r>
                    </a:p>
                  </a:txBody>
                  <a:tcPr/>
                </a:tc>
                <a:extLst>
                  <a:ext uri="{0D108BD9-81ED-4DB2-BD59-A6C34878D82A}">
                    <a16:rowId xmlns:a16="http://schemas.microsoft.com/office/drawing/2014/main" val="3343362861"/>
                  </a:ext>
                </a:extLst>
              </a:tr>
              <a:tr h="317634">
                <a:tc>
                  <a:txBody>
                    <a:bodyPr/>
                    <a:lstStyle/>
                    <a:p>
                      <a:r>
                        <a:rPr lang="de-DE" sz="1350" kern="1200" dirty="0">
                          <a:solidFill>
                            <a:schemeClr val="tx1"/>
                          </a:solidFill>
                          <a:latin typeface="+mj-lt"/>
                          <a:ea typeface="+mn-ea"/>
                          <a:cs typeface="+mn-cs"/>
                        </a:rPr>
                        <a:t>1362</a:t>
                      </a:r>
                    </a:p>
                  </a:txBody>
                  <a:tcPr/>
                </a:tc>
                <a:tc>
                  <a:txBody>
                    <a:bodyPr/>
                    <a:lstStyle/>
                    <a:p>
                      <a:r>
                        <a:rPr lang="de-DE" sz="1350" kern="1200" dirty="0">
                          <a:solidFill>
                            <a:schemeClr val="tx1"/>
                          </a:solidFill>
                          <a:latin typeface="+mj-lt"/>
                          <a:ea typeface="+mn-ea"/>
                          <a:cs typeface="+mn-cs"/>
                        </a:rPr>
                        <a:t>Maisecken belegt</a:t>
                      </a:r>
                    </a:p>
                  </a:txBody>
                  <a:tcPr/>
                </a:tc>
                <a:tc>
                  <a:txBody>
                    <a:bodyPr/>
                    <a:lstStyle/>
                    <a:p>
                      <a:r>
                        <a:rPr lang="de-DE" sz="1350" kern="1200" dirty="0" smtClean="0">
                          <a:solidFill>
                            <a:schemeClr val="tx1"/>
                          </a:solidFill>
                          <a:latin typeface="+mj-lt"/>
                          <a:ea typeface="+mn-ea"/>
                          <a:cs typeface="+mn-cs"/>
                        </a:rPr>
                        <a:t>4,50</a:t>
                      </a:r>
                      <a:endParaRPr lang="de-DE" sz="1350" kern="1200" dirty="0">
                        <a:solidFill>
                          <a:schemeClr val="tx1"/>
                        </a:solidFill>
                        <a:latin typeface="+mj-lt"/>
                        <a:ea typeface="+mn-ea"/>
                        <a:cs typeface="+mn-cs"/>
                      </a:endParaRPr>
                    </a:p>
                  </a:txBody>
                  <a:tcPr/>
                </a:tc>
                <a:extLst>
                  <a:ext uri="{0D108BD9-81ED-4DB2-BD59-A6C34878D82A}">
                    <a16:rowId xmlns:a16="http://schemas.microsoft.com/office/drawing/2014/main" val="254480200"/>
                  </a:ext>
                </a:extLst>
              </a:tr>
              <a:tr h="578434">
                <a:tc>
                  <a:txBody>
                    <a:bodyPr/>
                    <a:lstStyle/>
                    <a:p>
                      <a:endParaRPr lang="de-DE" sz="1350" kern="1200" dirty="0">
                        <a:solidFill>
                          <a:schemeClr val="tx1"/>
                        </a:solidFill>
                        <a:latin typeface="+mj-lt"/>
                        <a:ea typeface="+mn-ea"/>
                        <a:cs typeface="+mn-cs"/>
                      </a:endParaRPr>
                    </a:p>
                  </a:txBody>
                  <a:tcPr/>
                </a:tc>
                <a:tc>
                  <a:txBody>
                    <a:bodyPr/>
                    <a:lstStyle/>
                    <a:p>
                      <a:endParaRPr lang="de-DE" sz="1350" kern="1200" dirty="0">
                        <a:solidFill>
                          <a:schemeClr val="tx1"/>
                        </a:solidFill>
                        <a:latin typeface="+mj-lt"/>
                        <a:ea typeface="+mn-ea"/>
                        <a:cs typeface="+mn-cs"/>
                      </a:endParaRPr>
                    </a:p>
                  </a:txBody>
                  <a:tcPr/>
                </a:tc>
                <a:tc>
                  <a:txBody>
                    <a:bodyPr/>
                    <a:lstStyle/>
                    <a:p>
                      <a:endParaRPr lang="de-DE" sz="1350" kern="1200" dirty="0">
                        <a:solidFill>
                          <a:schemeClr val="tx1"/>
                        </a:solidFill>
                        <a:latin typeface="+mj-lt"/>
                        <a:ea typeface="+mn-ea"/>
                        <a:cs typeface="+mn-cs"/>
                      </a:endParaRPr>
                    </a:p>
                  </a:txBody>
                  <a:tcPr/>
                </a:tc>
                <a:extLst>
                  <a:ext uri="{0D108BD9-81ED-4DB2-BD59-A6C34878D82A}">
                    <a16:rowId xmlns:a16="http://schemas.microsoft.com/office/drawing/2014/main" val="2436564480"/>
                  </a:ext>
                </a:extLst>
              </a:tr>
            </a:tbl>
          </a:graphicData>
        </a:graphic>
      </p:graphicFrame>
      <p:graphicFrame>
        <p:nvGraphicFramePr>
          <p:cNvPr id="6" name="Tabelle 5">
            <a:extLst>
              <a:ext uri="{FF2B5EF4-FFF2-40B4-BE49-F238E27FC236}">
                <a16:creationId xmlns:a16="http://schemas.microsoft.com/office/drawing/2014/main" id="{4F69C96D-2955-471E-96D7-A8702940D04B}"/>
              </a:ext>
            </a:extLst>
          </p:cNvPr>
          <p:cNvGraphicFramePr>
            <a:graphicFrameLocks noGrp="1"/>
          </p:cNvGraphicFramePr>
          <p:nvPr>
            <p:extLst>
              <p:ext uri="{D42A27DB-BD31-4B8C-83A1-F6EECF244321}">
                <p14:modId xmlns:p14="http://schemas.microsoft.com/office/powerpoint/2010/main" val="2836365497"/>
              </p:ext>
            </p:extLst>
          </p:nvPr>
        </p:nvGraphicFramePr>
        <p:xfrm>
          <a:off x="475320" y="6197761"/>
          <a:ext cx="5905407" cy="2538901"/>
        </p:xfrm>
        <a:graphic>
          <a:graphicData uri="http://schemas.openxmlformats.org/drawingml/2006/table">
            <a:tbl>
              <a:tblPr firstRow="1" bandRow="1">
                <a:tableStyleId>{2D5ABB26-0587-4C30-8999-92F81FD0307C}</a:tableStyleId>
              </a:tblPr>
              <a:tblGrid>
                <a:gridCol w="5905407">
                  <a:extLst>
                    <a:ext uri="{9D8B030D-6E8A-4147-A177-3AD203B41FA5}">
                      <a16:colId xmlns:a16="http://schemas.microsoft.com/office/drawing/2014/main" val="26745495"/>
                    </a:ext>
                  </a:extLst>
                </a:gridCol>
              </a:tblGrid>
              <a:tr h="2538901">
                <a:tc>
                  <a:txBody>
                    <a:bodyPr/>
                    <a:lstStyle/>
                    <a:p>
                      <a:r>
                        <a:rPr lang="de-DE" dirty="0">
                          <a:latin typeface="+mj-lt"/>
                        </a:rPr>
                        <a:t>Unsere Käseauswahl besteht u.a. aus Emmentaler, Gouda, Mozzarella, Kräuterkäse, Paprikakäse und Camembert.</a:t>
                      </a:r>
                    </a:p>
                    <a:p>
                      <a:endParaRPr lang="de-DE" sz="500" kern="1200" dirty="0">
                        <a:solidFill>
                          <a:schemeClr val="tx1"/>
                        </a:solidFill>
                        <a:latin typeface="+mj-lt"/>
                        <a:ea typeface="+mn-ea"/>
                        <a:cs typeface="+mn-cs"/>
                      </a:endParaRPr>
                    </a:p>
                    <a:p>
                      <a:r>
                        <a:rPr lang="de-DE" dirty="0">
                          <a:latin typeface="+mj-lt"/>
                        </a:rPr>
                        <a:t>Unsere Auswahl an Aufstrichen besteht u.a. </a:t>
                      </a:r>
                      <a:r>
                        <a:rPr lang="de-DE" dirty="0" smtClean="0">
                          <a:latin typeface="+mj-lt"/>
                        </a:rPr>
                        <a:t>aus Kräuterfrischkäse</a:t>
                      </a:r>
                      <a:r>
                        <a:rPr lang="de-DE" dirty="0">
                          <a:latin typeface="+mj-lt"/>
                        </a:rPr>
                        <a:t>, Obazda, Thunfisch und veganem Hummus.</a:t>
                      </a:r>
                    </a:p>
                    <a:p>
                      <a:endParaRPr lang="de-DE" sz="500" dirty="0">
                        <a:latin typeface="+mj-lt"/>
                      </a:endParaRPr>
                    </a:p>
                    <a:p>
                      <a:r>
                        <a:rPr lang="de-DE" dirty="0">
                          <a:latin typeface="+mj-lt"/>
                        </a:rPr>
                        <a:t>Unsere Wurstauswahl besteht u.a. </a:t>
                      </a:r>
                      <a:r>
                        <a:rPr lang="de-DE" dirty="0" smtClean="0">
                          <a:latin typeface="+mj-lt"/>
                        </a:rPr>
                        <a:t>aus Salami</a:t>
                      </a:r>
                      <a:r>
                        <a:rPr lang="de-DE" dirty="0">
                          <a:latin typeface="+mj-lt"/>
                        </a:rPr>
                        <a:t>, Leberkäse, Schinken und Putenbrust.</a:t>
                      </a:r>
                    </a:p>
                    <a:p>
                      <a:endParaRPr lang="de-DE" sz="500" dirty="0">
                        <a:latin typeface="+mj-lt"/>
                      </a:endParaRPr>
                    </a:p>
                    <a:p>
                      <a:r>
                        <a:rPr lang="de-DE" dirty="0">
                          <a:latin typeface="+mj-lt"/>
                        </a:rPr>
                        <a:t>Unsere Fischauswahl besteht </a:t>
                      </a:r>
                      <a:r>
                        <a:rPr lang="de-DE" dirty="0" smtClean="0">
                          <a:latin typeface="+mj-lt"/>
                        </a:rPr>
                        <a:t>u.a. aus </a:t>
                      </a:r>
                      <a:r>
                        <a:rPr lang="de-DE" dirty="0">
                          <a:latin typeface="+mj-lt"/>
                        </a:rPr>
                        <a:t>Lachs, Forelle und Thunfisch.</a:t>
                      </a:r>
                    </a:p>
                    <a:p>
                      <a:endParaRPr lang="de-DE" dirty="0">
                        <a:latin typeface="+mj-lt"/>
                      </a:endParaRPr>
                    </a:p>
                    <a:p>
                      <a:endParaRPr lang="de-DE" sz="500" dirty="0">
                        <a:latin typeface="+mj-lt"/>
                      </a:endParaRPr>
                    </a:p>
                    <a:p>
                      <a:r>
                        <a:rPr lang="de-DE" dirty="0">
                          <a:latin typeface="+mj-lt"/>
                        </a:rPr>
                        <a:t>       Gerne stellen wir Euch eine Auswahl mit Fleisch und Fisch oder eine</a:t>
                      </a:r>
                    </a:p>
                    <a:p>
                      <a:r>
                        <a:rPr lang="de-DE" dirty="0">
                          <a:latin typeface="+mj-lt"/>
                        </a:rPr>
                        <a:t>        </a:t>
                      </a:r>
                      <a:r>
                        <a:rPr lang="de-DE" sz="1350" kern="1200" dirty="0">
                          <a:solidFill>
                            <a:schemeClr val="tx1"/>
                          </a:solidFill>
                          <a:latin typeface="+mj-lt"/>
                          <a:ea typeface="+mn-ea"/>
                          <a:cs typeface="+mn-cs"/>
                        </a:rPr>
                        <a:t>vegetarische oder vegane Auswahl </a:t>
                      </a:r>
                      <a:r>
                        <a:rPr lang="de-DE" dirty="0">
                          <a:latin typeface="+mj-lt"/>
                        </a:rPr>
                        <a:t>zusammen.</a:t>
                      </a:r>
                    </a:p>
                    <a:p>
                      <a:endParaRPr lang="de-DE" dirty="0"/>
                    </a:p>
                  </a:txBody>
                  <a:tcPr>
                    <a:gradFill flip="none" rotWithShape="1">
                      <a:gsLst>
                        <a:gs pos="0">
                          <a:srgbClr val="800080">
                            <a:tint val="66000"/>
                            <a:satMod val="160000"/>
                          </a:srgbClr>
                        </a:gs>
                        <a:gs pos="50000">
                          <a:srgbClr val="800080">
                            <a:tint val="44500"/>
                            <a:satMod val="160000"/>
                          </a:srgbClr>
                        </a:gs>
                        <a:gs pos="100000">
                          <a:srgbClr val="800080">
                            <a:tint val="23500"/>
                            <a:satMod val="160000"/>
                          </a:srgbClr>
                        </a:gs>
                      </a:gsLst>
                      <a:lin ang="10800000" scaled="1"/>
                      <a:tileRect/>
                    </a:gradFill>
                  </a:tcPr>
                </a:tc>
                <a:extLst>
                  <a:ext uri="{0D108BD9-81ED-4DB2-BD59-A6C34878D82A}">
                    <a16:rowId xmlns:a16="http://schemas.microsoft.com/office/drawing/2014/main" val="3813216779"/>
                  </a:ext>
                </a:extLst>
              </a:tr>
            </a:tbl>
          </a:graphicData>
        </a:graphic>
      </p:graphicFrame>
      <p:sp>
        <p:nvSpPr>
          <p:cNvPr id="7" name="Herz 6">
            <a:extLst>
              <a:ext uri="{FF2B5EF4-FFF2-40B4-BE49-F238E27FC236}">
                <a16:creationId xmlns:a16="http://schemas.microsoft.com/office/drawing/2014/main" id="{1D67DCF9-6BFE-4CC9-8C6D-6C5CBC509431}"/>
              </a:ext>
            </a:extLst>
          </p:cNvPr>
          <p:cNvSpPr/>
          <p:nvPr/>
        </p:nvSpPr>
        <p:spPr>
          <a:xfrm>
            <a:off x="596515" y="8037095"/>
            <a:ext cx="145860" cy="108284"/>
          </a:xfrm>
          <a:prstGeom prst="hear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800080"/>
              </a:solidFill>
            </a:endParaRPr>
          </a:p>
        </p:txBody>
      </p:sp>
    </p:spTree>
    <p:extLst>
      <p:ext uri="{BB962C8B-B14F-4D97-AF65-F5344CB8AC3E}">
        <p14:creationId xmlns:p14="http://schemas.microsoft.com/office/powerpoint/2010/main" val="118891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89EEA3A-CB2F-4A58-877F-F2387EDFB7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1421" y="2249905"/>
            <a:ext cx="7940842" cy="5486400"/>
          </a:xfrm>
          <a:prstGeom prst="rect">
            <a:avLst/>
          </a:prstGeom>
        </p:spPr>
      </p:pic>
      <p:grpSp>
        <p:nvGrpSpPr>
          <p:cNvPr id="5" name="Gruppieren 4">
            <a:extLst>
              <a:ext uri="{FF2B5EF4-FFF2-40B4-BE49-F238E27FC236}">
                <a16:creationId xmlns:a16="http://schemas.microsoft.com/office/drawing/2014/main" id="{C0B6FA00-2F11-47D2-9FBA-B3A8FDDC826A}"/>
              </a:ext>
            </a:extLst>
          </p:cNvPr>
          <p:cNvGrpSpPr/>
          <p:nvPr/>
        </p:nvGrpSpPr>
        <p:grpSpPr>
          <a:xfrm>
            <a:off x="223592" y="162219"/>
            <a:ext cx="6408864" cy="440742"/>
            <a:chOff x="225123" y="123998"/>
            <a:chExt cx="6408864" cy="440742"/>
          </a:xfrm>
        </p:grpSpPr>
        <p:sp>
          <p:nvSpPr>
            <p:cNvPr id="6" name="Rechteck 5">
              <a:extLst>
                <a:ext uri="{FF2B5EF4-FFF2-40B4-BE49-F238E27FC236}">
                  <a16:creationId xmlns:a16="http://schemas.microsoft.com/office/drawing/2014/main" id="{49E2E63D-7AD7-40A2-B937-1320D4ACF451}"/>
                </a:ext>
              </a:extLst>
            </p:cNvPr>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C48B56B-1F10-4783-A6FC-619C4E66E977}"/>
                </a:ext>
              </a:extLst>
            </p:cNvPr>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07E6763B-A46C-4D0D-A599-8E143EE50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9" name="Gruppieren 8">
            <a:extLst>
              <a:ext uri="{FF2B5EF4-FFF2-40B4-BE49-F238E27FC236}">
                <a16:creationId xmlns:a16="http://schemas.microsoft.com/office/drawing/2014/main" id="{A8873B23-8ADD-4C8F-9DC5-5B545E2A0AE6}"/>
              </a:ext>
            </a:extLst>
          </p:cNvPr>
          <p:cNvGrpSpPr/>
          <p:nvPr/>
        </p:nvGrpSpPr>
        <p:grpSpPr>
          <a:xfrm>
            <a:off x="223592" y="9320495"/>
            <a:ext cx="6408864" cy="440742"/>
            <a:chOff x="225123" y="9310970"/>
            <a:chExt cx="6408864" cy="440742"/>
          </a:xfrm>
        </p:grpSpPr>
        <p:sp>
          <p:nvSpPr>
            <p:cNvPr id="10" name="Rechteck 9">
              <a:extLst>
                <a:ext uri="{FF2B5EF4-FFF2-40B4-BE49-F238E27FC236}">
                  <a16:creationId xmlns:a16="http://schemas.microsoft.com/office/drawing/2014/main" id="{9D64390A-6176-4D39-B74E-B182A9BA76F2}"/>
                </a:ext>
              </a:extLst>
            </p:cNvPr>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6FDDFBF7-B6B7-437D-8DE1-566A80C0C071}"/>
                </a:ext>
              </a:extLst>
            </p:cNvPr>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46FB93D1-5A9F-46A5-9784-AAED8CAA0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3" name="Textfeld 12">
            <a:extLst>
              <a:ext uri="{FF2B5EF4-FFF2-40B4-BE49-F238E27FC236}">
                <a16:creationId xmlns:a16="http://schemas.microsoft.com/office/drawing/2014/main" id="{EA939126-8EFF-4A19-B69B-081644C70A08}"/>
              </a:ext>
            </a:extLst>
          </p:cNvPr>
          <p:cNvSpPr txBox="1"/>
          <p:nvPr/>
        </p:nvSpPr>
        <p:spPr>
          <a:xfrm>
            <a:off x="3597443" y="8974837"/>
            <a:ext cx="2574758" cy="299634"/>
          </a:xfrm>
          <a:prstGeom prst="rect">
            <a:avLst/>
          </a:prstGeom>
          <a:noFill/>
        </p:spPr>
        <p:txBody>
          <a:bodyPr wrap="square" rtlCol="0">
            <a:spAutoFit/>
          </a:bodyPr>
          <a:lstStyle/>
          <a:p>
            <a:r>
              <a:rPr lang="de-DE" dirty="0">
                <a:latin typeface="+mj-lt"/>
              </a:rPr>
              <a:t>Belegte halbe Semmeln mit Lachs</a:t>
            </a:r>
          </a:p>
        </p:txBody>
      </p:sp>
    </p:spTree>
    <p:extLst>
      <p:ext uri="{BB962C8B-B14F-4D97-AF65-F5344CB8AC3E}">
        <p14:creationId xmlns:p14="http://schemas.microsoft.com/office/powerpoint/2010/main" val="711558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ieren 28"/>
          <p:cNvGrpSpPr/>
          <p:nvPr/>
        </p:nvGrpSpPr>
        <p:grpSpPr>
          <a:xfrm>
            <a:off x="225123" y="162219"/>
            <a:ext cx="6408864" cy="440742"/>
            <a:chOff x="225123" y="123998"/>
            <a:chExt cx="6408864" cy="440742"/>
          </a:xfrm>
        </p:grpSpPr>
        <p:sp>
          <p:nvSpPr>
            <p:cNvPr id="31" name="Rechteck 30"/>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4" name="Gruppieren 33"/>
          <p:cNvGrpSpPr/>
          <p:nvPr/>
        </p:nvGrpSpPr>
        <p:grpSpPr>
          <a:xfrm>
            <a:off x="225123" y="9310970"/>
            <a:ext cx="6408864" cy="440742"/>
            <a:chOff x="225123" y="9310970"/>
            <a:chExt cx="6408864" cy="440742"/>
          </a:xfrm>
        </p:grpSpPr>
        <p:sp>
          <p:nvSpPr>
            <p:cNvPr id="35" name="Rechteck 34"/>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4" name="Textfeld 13">
            <a:extLst>
              <a:ext uri="{FF2B5EF4-FFF2-40B4-BE49-F238E27FC236}">
                <a16:creationId xmlns:a16="http://schemas.microsoft.com/office/drawing/2014/main" id="{4737AD30-4924-4EC0-A2A4-6EA26E14DBFC}"/>
              </a:ext>
            </a:extLst>
          </p:cNvPr>
          <p:cNvSpPr txBox="1"/>
          <p:nvPr/>
        </p:nvSpPr>
        <p:spPr>
          <a:xfrm>
            <a:off x="472809" y="924164"/>
            <a:ext cx="6042628" cy="1900777"/>
          </a:xfrm>
          <a:prstGeom prst="rect">
            <a:avLst/>
          </a:prstGeom>
          <a:noFill/>
        </p:spPr>
        <p:txBody>
          <a:bodyPr wrap="square" rtlCol="0">
            <a:spAutoFit/>
          </a:bodyPr>
          <a:lstStyle/>
          <a:p>
            <a:pPr>
              <a:lnSpc>
                <a:spcPct val="150000"/>
              </a:lnSpc>
            </a:pPr>
            <a:r>
              <a:rPr lang="de-DE" sz="1600" b="1" dirty="0">
                <a:solidFill>
                  <a:srgbClr val="800080"/>
                </a:solidFill>
                <a:latin typeface="+mj-lt"/>
              </a:rPr>
              <a:t>Belegtes Laugengebäck</a:t>
            </a:r>
          </a:p>
          <a:p>
            <a:pPr>
              <a:lnSpc>
                <a:spcPct val="150000"/>
              </a:lnSpc>
            </a:pPr>
            <a:endParaRPr lang="de-DE" sz="1600" dirty="0">
              <a:latin typeface="+mj-lt"/>
            </a:endParaRPr>
          </a:p>
          <a:p>
            <a:pPr>
              <a:lnSpc>
                <a:spcPct val="150000"/>
              </a:lnSpc>
            </a:pPr>
            <a:endParaRPr lang="de-DE" sz="1600" dirty="0">
              <a:latin typeface="+mj-lt"/>
            </a:endParaRP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7" name="Tabelle 16">
            <a:extLst>
              <a:ext uri="{FF2B5EF4-FFF2-40B4-BE49-F238E27FC236}">
                <a16:creationId xmlns:a16="http://schemas.microsoft.com/office/drawing/2014/main" id="{5CBC4775-7315-4295-AD37-C465FB0AB419}"/>
              </a:ext>
            </a:extLst>
          </p:cNvPr>
          <p:cNvGraphicFramePr>
            <a:graphicFrameLocks noGrp="1"/>
          </p:cNvGraphicFramePr>
          <p:nvPr>
            <p:extLst>
              <p:ext uri="{D42A27DB-BD31-4B8C-83A1-F6EECF244321}">
                <p14:modId xmlns:p14="http://schemas.microsoft.com/office/powerpoint/2010/main" val="3963237366"/>
              </p:ext>
            </p:extLst>
          </p:nvPr>
        </p:nvGraphicFramePr>
        <p:xfrm>
          <a:off x="541420" y="1540042"/>
          <a:ext cx="5905407" cy="6514465"/>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09074">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dirty="0">
                          <a:latin typeface="+mj-lt"/>
                        </a:rPr>
                        <a:t>1205</a:t>
                      </a:r>
                    </a:p>
                  </a:txBody>
                  <a:tcPr/>
                </a:tc>
                <a:tc>
                  <a:txBody>
                    <a:bodyPr/>
                    <a:lstStyle/>
                    <a:p>
                      <a:r>
                        <a:rPr lang="de-DE" dirty="0">
                          <a:latin typeface="+mj-lt"/>
                        </a:rPr>
                        <a:t>Butterbreze</a:t>
                      </a:r>
                    </a:p>
                  </a:txBody>
                  <a:tcPr/>
                </a:tc>
                <a:tc>
                  <a:txBody>
                    <a:bodyPr/>
                    <a:lstStyle/>
                    <a:p>
                      <a:r>
                        <a:rPr lang="de-DE" dirty="0" smtClean="0">
                          <a:latin typeface="+mj-lt"/>
                        </a:rPr>
                        <a:t>2,20</a:t>
                      </a:r>
                      <a:endParaRPr lang="de-DE" dirty="0">
                        <a:latin typeface="+mj-lt"/>
                      </a:endParaRPr>
                    </a:p>
                  </a:txBody>
                  <a:tcPr/>
                </a:tc>
                <a:extLst>
                  <a:ext uri="{0D108BD9-81ED-4DB2-BD59-A6C34878D82A}">
                    <a16:rowId xmlns:a16="http://schemas.microsoft.com/office/drawing/2014/main" val="1203916663"/>
                  </a:ext>
                </a:extLst>
              </a:tr>
              <a:tr h="348916">
                <a:tc>
                  <a:txBody>
                    <a:bodyPr/>
                    <a:lstStyle/>
                    <a:p>
                      <a:r>
                        <a:rPr lang="de-DE" dirty="0">
                          <a:latin typeface="+mj-lt"/>
                        </a:rPr>
                        <a:t>1213</a:t>
                      </a:r>
                    </a:p>
                  </a:txBody>
                  <a:tcPr/>
                </a:tc>
                <a:tc>
                  <a:txBody>
                    <a:bodyPr/>
                    <a:lstStyle/>
                    <a:p>
                      <a:r>
                        <a:rPr lang="de-DE" dirty="0">
                          <a:latin typeface="+mj-lt"/>
                        </a:rPr>
                        <a:t>Butterbreze mit Rucola</a:t>
                      </a:r>
                    </a:p>
                  </a:txBody>
                  <a:tcPr/>
                </a:tc>
                <a:tc>
                  <a:txBody>
                    <a:bodyPr/>
                    <a:lstStyle/>
                    <a:p>
                      <a:r>
                        <a:rPr lang="de-DE" dirty="0">
                          <a:latin typeface="+mj-lt"/>
                        </a:rPr>
                        <a:t>2,80</a:t>
                      </a:r>
                    </a:p>
                  </a:txBody>
                  <a:tcPr/>
                </a:tc>
                <a:extLst>
                  <a:ext uri="{0D108BD9-81ED-4DB2-BD59-A6C34878D82A}">
                    <a16:rowId xmlns:a16="http://schemas.microsoft.com/office/drawing/2014/main" val="4085486170"/>
                  </a:ext>
                </a:extLst>
              </a:tr>
              <a:tr h="360947">
                <a:tc>
                  <a:txBody>
                    <a:bodyPr/>
                    <a:lstStyle/>
                    <a:p>
                      <a:r>
                        <a:rPr lang="de-DE" dirty="0" smtClean="0">
                          <a:latin typeface="+mj-lt"/>
                        </a:rPr>
                        <a:t>1251</a:t>
                      </a:r>
                      <a:endParaRPr lang="de-DE" dirty="0">
                        <a:latin typeface="+mj-lt"/>
                      </a:endParaRPr>
                    </a:p>
                  </a:txBody>
                  <a:tcPr/>
                </a:tc>
                <a:tc>
                  <a:txBody>
                    <a:bodyPr/>
                    <a:lstStyle/>
                    <a:p>
                      <a:r>
                        <a:rPr lang="de-DE" dirty="0">
                          <a:latin typeface="+mj-lt"/>
                        </a:rPr>
                        <a:t>Butterbreze mit Schnittlauch</a:t>
                      </a:r>
                    </a:p>
                  </a:txBody>
                  <a:tcPr/>
                </a:tc>
                <a:tc>
                  <a:txBody>
                    <a:bodyPr/>
                    <a:lstStyle/>
                    <a:p>
                      <a:r>
                        <a:rPr lang="de-DE" dirty="0">
                          <a:latin typeface="+mj-lt"/>
                        </a:rPr>
                        <a:t>2,80</a:t>
                      </a:r>
                    </a:p>
                  </a:txBody>
                  <a:tcPr/>
                </a:tc>
                <a:extLst>
                  <a:ext uri="{0D108BD9-81ED-4DB2-BD59-A6C34878D82A}">
                    <a16:rowId xmlns:a16="http://schemas.microsoft.com/office/drawing/2014/main" val="342936744"/>
                  </a:ext>
                </a:extLst>
              </a:tr>
              <a:tr h="372979">
                <a:tc>
                  <a:txBody>
                    <a:bodyPr/>
                    <a:lstStyle/>
                    <a:p>
                      <a:r>
                        <a:rPr lang="de-DE" dirty="0">
                          <a:latin typeface="+mj-lt"/>
                        </a:rPr>
                        <a:t>1347</a:t>
                      </a:r>
                    </a:p>
                  </a:txBody>
                  <a:tcPr/>
                </a:tc>
                <a:tc>
                  <a:txBody>
                    <a:bodyPr/>
                    <a:lstStyle/>
                    <a:p>
                      <a:r>
                        <a:rPr lang="de-DE" dirty="0">
                          <a:latin typeface="+mj-lt"/>
                        </a:rPr>
                        <a:t>Breze mit Kräuterfrischkäse</a:t>
                      </a:r>
                    </a:p>
                  </a:txBody>
                  <a:tcPr/>
                </a:tc>
                <a:tc>
                  <a:txBody>
                    <a:bodyPr/>
                    <a:lstStyle/>
                    <a:p>
                      <a:r>
                        <a:rPr lang="de-DE" dirty="0">
                          <a:latin typeface="+mj-lt"/>
                        </a:rPr>
                        <a:t>2,95</a:t>
                      </a:r>
                    </a:p>
                  </a:txBody>
                  <a:tcPr/>
                </a:tc>
                <a:extLst>
                  <a:ext uri="{0D108BD9-81ED-4DB2-BD59-A6C34878D82A}">
                    <a16:rowId xmlns:a16="http://schemas.microsoft.com/office/drawing/2014/main" val="2525124229"/>
                  </a:ext>
                </a:extLst>
              </a:tr>
              <a:tr h="372979">
                <a:tc>
                  <a:txBody>
                    <a:bodyPr/>
                    <a:lstStyle/>
                    <a:p>
                      <a:r>
                        <a:rPr lang="de-DE" dirty="0">
                          <a:latin typeface="+mj-lt"/>
                        </a:rPr>
                        <a:t>1253</a:t>
                      </a:r>
                    </a:p>
                  </a:txBody>
                  <a:tcPr/>
                </a:tc>
                <a:tc>
                  <a:txBody>
                    <a:bodyPr/>
                    <a:lstStyle/>
                    <a:p>
                      <a:r>
                        <a:rPr lang="de-DE" dirty="0">
                          <a:latin typeface="+mj-lt"/>
                        </a:rPr>
                        <a:t>Breze mit Obazda</a:t>
                      </a:r>
                    </a:p>
                  </a:txBody>
                  <a:tcPr/>
                </a:tc>
                <a:tc>
                  <a:txBody>
                    <a:bodyPr/>
                    <a:lstStyle/>
                    <a:p>
                      <a:r>
                        <a:rPr lang="de-DE" dirty="0">
                          <a:latin typeface="+mj-lt"/>
                        </a:rPr>
                        <a:t>2,90</a:t>
                      </a:r>
                    </a:p>
                  </a:txBody>
                  <a:tcPr/>
                </a:tc>
                <a:extLst>
                  <a:ext uri="{0D108BD9-81ED-4DB2-BD59-A6C34878D82A}">
                    <a16:rowId xmlns:a16="http://schemas.microsoft.com/office/drawing/2014/main" val="2563798479"/>
                  </a:ext>
                </a:extLst>
              </a:tr>
              <a:tr h="385011">
                <a:tc>
                  <a:txBody>
                    <a:bodyPr/>
                    <a:lstStyle/>
                    <a:p>
                      <a:r>
                        <a:rPr lang="de-DE" dirty="0">
                          <a:latin typeface="+mj-lt"/>
                        </a:rPr>
                        <a:t>1254</a:t>
                      </a:r>
                    </a:p>
                  </a:txBody>
                  <a:tcPr/>
                </a:tc>
                <a:tc>
                  <a:txBody>
                    <a:bodyPr/>
                    <a:lstStyle/>
                    <a:p>
                      <a:r>
                        <a:rPr lang="de-DE" dirty="0">
                          <a:latin typeface="+mj-lt"/>
                        </a:rPr>
                        <a:t>Breze mit Eier und Remoulade</a:t>
                      </a:r>
                    </a:p>
                  </a:txBody>
                  <a:tcPr/>
                </a:tc>
                <a:tc>
                  <a:txBody>
                    <a:bodyPr/>
                    <a:lstStyle/>
                    <a:p>
                      <a:r>
                        <a:rPr lang="de-DE" dirty="0">
                          <a:latin typeface="+mj-lt"/>
                        </a:rPr>
                        <a:t>3,50</a:t>
                      </a:r>
                    </a:p>
                  </a:txBody>
                  <a:tcPr/>
                </a:tc>
                <a:extLst>
                  <a:ext uri="{0D108BD9-81ED-4DB2-BD59-A6C34878D82A}">
                    <a16:rowId xmlns:a16="http://schemas.microsoft.com/office/drawing/2014/main" val="2532913401"/>
                  </a:ext>
                </a:extLst>
              </a:tr>
              <a:tr h="348916">
                <a:tc>
                  <a:txBody>
                    <a:bodyPr/>
                    <a:lstStyle/>
                    <a:p>
                      <a:r>
                        <a:rPr lang="de-DE" dirty="0">
                          <a:solidFill>
                            <a:schemeClr val="tx1"/>
                          </a:solidFill>
                          <a:latin typeface="+mj-lt"/>
                        </a:rPr>
                        <a:t>1215</a:t>
                      </a:r>
                    </a:p>
                  </a:txBody>
                  <a:tcPr/>
                </a:tc>
                <a:tc>
                  <a:txBody>
                    <a:bodyPr/>
                    <a:lstStyle/>
                    <a:p>
                      <a:r>
                        <a:rPr lang="de-DE" dirty="0">
                          <a:solidFill>
                            <a:schemeClr val="tx1"/>
                          </a:solidFill>
                          <a:latin typeface="+mj-lt"/>
                        </a:rPr>
                        <a:t>Breze mit Thunfisch</a:t>
                      </a:r>
                    </a:p>
                  </a:txBody>
                  <a:tcPr/>
                </a:tc>
                <a:tc>
                  <a:txBody>
                    <a:bodyPr/>
                    <a:lstStyle/>
                    <a:p>
                      <a:r>
                        <a:rPr lang="de-DE" dirty="0">
                          <a:latin typeface="+mj-lt"/>
                        </a:rPr>
                        <a:t>3,50</a:t>
                      </a:r>
                    </a:p>
                  </a:txBody>
                  <a:tcPr/>
                </a:tc>
                <a:extLst>
                  <a:ext uri="{0D108BD9-81ED-4DB2-BD59-A6C34878D82A}">
                    <a16:rowId xmlns:a16="http://schemas.microsoft.com/office/drawing/2014/main" val="1012953519"/>
                  </a:ext>
                </a:extLst>
              </a:tr>
              <a:tr h="348915">
                <a:tc>
                  <a:txBody>
                    <a:bodyPr/>
                    <a:lstStyle/>
                    <a:p>
                      <a:r>
                        <a:rPr lang="de-DE" dirty="0">
                          <a:solidFill>
                            <a:schemeClr val="tx1"/>
                          </a:solidFill>
                          <a:latin typeface="+mj-lt"/>
                        </a:rPr>
                        <a:t>1312</a:t>
                      </a:r>
                    </a:p>
                  </a:txBody>
                  <a:tcPr/>
                </a:tc>
                <a:tc>
                  <a:txBody>
                    <a:bodyPr/>
                    <a:lstStyle/>
                    <a:p>
                      <a:r>
                        <a:rPr lang="de-DE" dirty="0">
                          <a:solidFill>
                            <a:schemeClr val="tx1"/>
                          </a:solidFill>
                          <a:latin typeface="+mj-lt"/>
                        </a:rPr>
                        <a:t>Belegte Breze</a:t>
                      </a:r>
                    </a:p>
                  </a:txBody>
                  <a:tcPr/>
                </a:tc>
                <a:tc>
                  <a:txBody>
                    <a:bodyPr/>
                    <a:lstStyle/>
                    <a:p>
                      <a:r>
                        <a:rPr lang="de-DE" dirty="0">
                          <a:latin typeface="+mj-lt"/>
                        </a:rPr>
                        <a:t>3,95</a:t>
                      </a:r>
                    </a:p>
                  </a:txBody>
                  <a:tcPr/>
                </a:tc>
                <a:extLst>
                  <a:ext uri="{0D108BD9-81ED-4DB2-BD59-A6C34878D82A}">
                    <a16:rowId xmlns:a16="http://schemas.microsoft.com/office/drawing/2014/main" val="1941578330"/>
                  </a:ext>
                </a:extLst>
              </a:tr>
              <a:tr h="360948">
                <a:tc>
                  <a:txBody>
                    <a:bodyPr/>
                    <a:lstStyle/>
                    <a:p>
                      <a:r>
                        <a:rPr lang="de-DE" dirty="0">
                          <a:latin typeface="+mj-lt"/>
                        </a:rPr>
                        <a:t>1217 </a:t>
                      </a:r>
                    </a:p>
                  </a:txBody>
                  <a:tcPr/>
                </a:tc>
                <a:tc>
                  <a:txBody>
                    <a:bodyPr/>
                    <a:lstStyle/>
                    <a:p>
                      <a:r>
                        <a:rPr lang="de-DE" dirty="0">
                          <a:latin typeface="+mj-lt"/>
                        </a:rPr>
                        <a:t>Belegte </a:t>
                      </a:r>
                      <a:r>
                        <a:rPr lang="de-DE" dirty="0" err="1">
                          <a:latin typeface="+mj-lt"/>
                        </a:rPr>
                        <a:t>Brezenstange</a:t>
                      </a:r>
                      <a:endParaRPr lang="de-DE" dirty="0">
                        <a:latin typeface="+mj-lt"/>
                      </a:endParaRPr>
                    </a:p>
                  </a:txBody>
                  <a:tcPr/>
                </a:tc>
                <a:tc>
                  <a:txBody>
                    <a:bodyPr/>
                    <a:lstStyle/>
                    <a:p>
                      <a:r>
                        <a:rPr lang="de-DE" dirty="0">
                          <a:latin typeface="+mj-lt"/>
                        </a:rPr>
                        <a:t>3,95</a:t>
                      </a:r>
                    </a:p>
                  </a:txBody>
                  <a:tcPr/>
                </a:tc>
                <a:extLst>
                  <a:ext uri="{0D108BD9-81ED-4DB2-BD59-A6C34878D82A}">
                    <a16:rowId xmlns:a16="http://schemas.microsoft.com/office/drawing/2014/main" val="1487451340"/>
                  </a:ext>
                </a:extLst>
              </a:tr>
              <a:tr h="360947">
                <a:tc>
                  <a:txBody>
                    <a:bodyPr/>
                    <a:lstStyle/>
                    <a:p>
                      <a:r>
                        <a:rPr lang="de-DE" dirty="0">
                          <a:latin typeface="+mj-lt"/>
                        </a:rPr>
                        <a:t>1250</a:t>
                      </a:r>
                    </a:p>
                  </a:txBody>
                  <a:tcPr/>
                </a:tc>
                <a:tc>
                  <a:txBody>
                    <a:bodyPr/>
                    <a:lstStyle/>
                    <a:p>
                      <a:r>
                        <a:rPr lang="de-DE" dirty="0">
                          <a:latin typeface="+mj-lt"/>
                        </a:rPr>
                        <a:t>Käsebreze belegt</a:t>
                      </a:r>
                    </a:p>
                  </a:txBody>
                  <a:tcPr/>
                </a:tc>
                <a:tc>
                  <a:txBody>
                    <a:bodyPr/>
                    <a:lstStyle/>
                    <a:p>
                      <a:r>
                        <a:rPr lang="de-DE" dirty="0">
                          <a:latin typeface="+mj-lt"/>
                        </a:rPr>
                        <a:t>4,80</a:t>
                      </a:r>
                    </a:p>
                  </a:txBody>
                  <a:tcPr/>
                </a:tc>
                <a:extLst>
                  <a:ext uri="{0D108BD9-81ED-4DB2-BD59-A6C34878D82A}">
                    <a16:rowId xmlns:a16="http://schemas.microsoft.com/office/drawing/2014/main" val="1248835358"/>
                  </a:ext>
                </a:extLst>
              </a:tr>
              <a:tr h="363353">
                <a:tc>
                  <a:txBody>
                    <a:bodyPr/>
                    <a:lstStyle/>
                    <a:p>
                      <a:r>
                        <a:rPr lang="de-DE" dirty="0" smtClean="0">
                          <a:latin typeface="+mj-lt"/>
                        </a:rPr>
                        <a:t>1255</a:t>
                      </a:r>
                      <a:endParaRPr lang="de-DE" dirty="0">
                        <a:latin typeface="+mj-lt"/>
                      </a:endParaRPr>
                    </a:p>
                  </a:txBody>
                  <a:tcPr/>
                </a:tc>
                <a:tc>
                  <a:txBody>
                    <a:bodyPr/>
                    <a:lstStyle/>
                    <a:p>
                      <a:r>
                        <a:rPr lang="de-DE" dirty="0" err="1" smtClean="0">
                          <a:latin typeface="+mj-lt"/>
                        </a:rPr>
                        <a:t>Breze</a:t>
                      </a:r>
                      <a:r>
                        <a:rPr lang="de-DE" dirty="0" smtClean="0">
                          <a:latin typeface="+mj-lt"/>
                        </a:rPr>
                        <a:t> vegan mit </a:t>
                      </a:r>
                      <a:r>
                        <a:rPr lang="de-DE" dirty="0" err="1" smtClean="0">
                          <a:latin typeface="+mj-lt"/>
                        </a:rPr>
                        <a:t>Hummus</a:t>
                      </a:r>
                      <a:endParaRPr lang="de-DE" dirty="0">
                        <a:latin typeface="+mj-lt"/>
                      </a:endParaRPr>
                    </a:p>
                  </a:txBody>
                  <a:tcPr/>
                </a:tc>
                <a:tc>
                  <a:txBody>
                    <a:bodyPr/>
                    <a:lstStyle/>
                    <a:p>
                      <a:r>
                        <a:rPr lang="de-DE" dirty="0" smtClean="0">
                          <a:latin typeface="+mj-lt"/>
                        </a:rPr>
                        <a:t>2,20</a:t>
                      </a:r>
                      <a:endParaRPr lang="de-DE" dirty="0">
                        <a:latin typeface="+mj-lt"/>
                      </a:endParaRPr>
                    </a:p>
                  </a:txBody>
                  <a:tcPr/>
                </a:tc>
                <a:extLst>
                  <a:ext uri="{0D108BD9-81ED-4DB2-BD59-A6C34878D82A}">
                    <a16:rowId xmlns:a16="http://schemas.microsoft.com/office/drawing/2014/main" val="3297565374"/>
                  </a:ext>
                </a:extLst>
              </a:tr>
              <a:tr h="382605">
                <a:tc>
                  <a:txBody>
                    <a:bodyPr/>
                    <a:lstStyle/>
                    <a:p>
                      <a:r>
                        <a:rPr lang="de-DE" dirty="0" smtClean="0">
                          <a:latin typeface="+mj-lt"/>
                        </a:rPr>
                        <a:t>1256</a:t>
                      </a:r>
                      <a:endParaRPr lang="de-DE" dirty="0">
                        <a:latin typeface="+mj-lt"/>
                      </a:endParaRPr>
                    </a:p>
                  </a:txBody>
                  <a:tcPr/>
                </a:tc>
                <a:tc>
                  <a:txBody>
                    <a:bodyPr/>
                    <a:lstStyle/>
                    <a:p>
                      <a:r>
                        <a:rPr lang="de-DE" dirty="0" err="1" smtClean="0">
                          <a:latin typeface="+mj-lt"/>
                        </a:rPr>
                        <a:t>Breze</a:t>
                      </a:r>
                      <a:r>
                        <a:rPr lang="de-DE" dirty="0" smtClean="0">
                          <a:latin typeface="+mj-lt"/>
                        </a:rPr>
                        <a:t> vegan mit pflanzlicher</a:t>
                      </a:r>
                      <a:r>
                        <a:rPr lang="de-DE" baseline="0" dirty="0" smtClean="0">
                          <a:latin typeface="+mj-lt"/>
                        </a:rPr>
                        <a:t> Margarine</a:t>
                      </a:r>
                      <a:endParaRPr lang="de-DE" dirty="0">
                        <a:latin typeface="+mj-lt"/>
                      </a:endParaRPr>
                    </a:p>
                  </a:txBody>
                  <a:tcPr/>
                </a:tc>
                <a:tc>
                  <a:txBody>
                    <a:bodyPr/>
                    <a:lstStyle/>
                    <a:p>
                      <a:r>
                        <a:rPr lang="de-DE" dirty="0" smtClean="0">
                          <a:latin typeface="+mj-lt"/>
                        </a:rPr>
                        <a:t>2,20</a:t>
                      </a:r>
                      <a:endParaRPr lang="de-DE" dirty="0">
                        <a:latin typeface="+mj-lt"/>
                      </a:endParaRPr>
                    </a:p>
                  </a:txBody>
                  <a:tcPr/>
                </a:tc>
                <a:extLst>
                  <a:ext uri="{0D108BD9-81ED-4DB2-BD59-A6C34878D82A}">
                    <a16:rowId xmlns:a16="http://schemas.microsoft.com/office/drawing/2014/main" val="1567417080"/>
                  </a:ext>
                </a:extLst>
              </a:tr>
              <a:tr h="385010">
                <a:tc>
                  <a:txBody>
                    <a:bodyPr/>
                    <a:lstStyle/>
                    <a:p>
                      <a:r>
                        <a:rPr lang="de-DE" dirty="0" smtClean="0">
                          <a:latin typeface="+mj-lt"/>
                        </a:rPr>
                        <a:t>1222</a:t>
                      </a:r>
                      <a:endParaRPr lang="de-DE" dirty="0">
                        <a:latin typeface="+mj-lt"/>
                      </a:endParaRPr>
                    </a:p>
                  </a:txBody>
                  <a:tcPr/>
                </a:tc>
                <a:tc>
                  <a:txBody>
                    <a:bodyPr/>
                    <a:lstStyle/>
                    <a:p>
                      <a:r>
                        <a:rPr lang="de-DE" dirty="0" err="1" smtClean="0">
                          <a:latin typeface="+mj-lt"/>
                        </a:rPr>
                        <a:t>Brezenstange</a:t>
                      </a:r>
                      <a:r>
                        <a:rPr lang="de-DE" dirty="0" smtClean="0">
                          <a:latin typeface="+mj-lt"/>
                        </a:rPr>
                        <a:t> mit Butter</a:t>
                      </a:r>
                      <a:endParaRPr lang="de-DE" dirty="0">
                        <a:latin typeface="+mj-lt"/>
                      </a:endParaRPr>
                    </a:p>
                  </a:txBody>
                  <a:tcPr/>
                </a:tc>
                <a:tc>
                  <a:txBody>
                    <a:bodyPr/>
                    <a:lstStyle/>
                    <a:p>
                      <a:r>
                        <a:rPr lang="de-DE" dirty="0" smtClean="0">
                          <a:latin typeface="+mj-lt"/>
                        </a:rPr>
                        <a:t>2,00</a:t>
                      </a:r>
                      <a:endParaRPr lang="de-DE" dirty="0">
                        <a:latin typeface="+mj-lt"/>
                      </a:endParaRPr>
                    </a:p>
                  </a:txBody>
                  <a:tcPr/>
                </a:tc>
                <a:extLst>
                  <a:ext uri="{0D108BD9-81ED-4DB2-BD59-A6C34878D82A}">
                    <a16:rowId xmlns:a16="http://schemas.microsoft.com/office/drawing/2014/main" val="3006562685"/>
                  </a:ext>
                </a:extLst>
              </a:tr>
              <a:tr h="348916">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4105791150"/>
                  </a:ext>
                </a:extLst>
              </a:tr>
              <a:tr h="397042">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3956319548"/>
                  </a:ext>
                </a:extLst>
              </a:tr>
              <a:tr h="606960">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1947251174"/>
                  </a:ext>
                </a:extLst>
              </a:tr>
            </a:tbl>
          </a:graphicData>
        </a:graphic>
      </p:graphicFrame>
      <p:graphicFrame>
        <p:nvGraphicFramePr>
          <p:cNvPr id="20" name="Tabelle 19">
            <a:extLst>
              <a:ext uri="{FF2B5EF4-FFF2-40B4-BE49-F238E27FC236}">
                <a16:creationId xmlns:a16="http://schemas.microsoft.com/office/drawing/2014/main" id="{BC587F54-7DFC-4F14-9DB6-39562477D345}"/>
              </a:ext>
            </a:extLst>
          </p:cNvPr>
          <p:cNvGraphicFramePr>
            <a:graphicFrameLocks noGrp="1"/>
          </p:cNvGraphicFramePr>
          <p:nvPr>
            <p:extLst>
              <p:ext uri="{D42A27DB-BD31-4B8C-83A1-F6EECF244321}">
                <p14:modId xmlns:p14="http://schemas.microsoft.com/office/powerpoint/2010/main" val="3646128659"/>
              </p:ext>
            </p:extLst>
          </p:nvPr>
        </p:nvGraphicFramePr>
        <p:xfrm>
          <a:off x="476296" y="8415455"/>
          <a:ext cx="5905407" cy="678042"/>
        </p:xfrm>
        <a:graphic>
          <a:graphicData uri="http://schemas.openxmlformats.org/drawingml/2006/table">
            <a:tbl>
              <a:tblPr firstRow="1" bandRow="1">
                <a:tableStyleId>{2D5ABB26-0587-4C30-8999-92F81FD0307C}</a:tableStyleId>
              </a:tblPr>
              <a:tblGrid>
                <a:gridCol w="5905407">
                  <a:extLst>
                    <a:ext uri="{9D8B030D-6E8A-4147-A177-3AD203B41FA5}">
                      <a16:colId xmlns:a16="http://schemas.microsoft.com/office/drawing/2014/main" val="26745495"/>
                    </a:ext>
                  </a:extLst>
                </a:gridCol>
              </a:tblGrid>
              <a:tr h="678042">
                <a:tc>
                  <a:txBody>
                    <a:bodyPr/>
                    <a:lstStyle/>
                    <a:p>
                      <a:r>
                        <a:rPr lang="de-DE" dirty="0"/>
                        <a:t>    </a:t>
                      </a:r>
                    </a:p>
                    <a:p>
                      <a:r>
                        <a:rPr lang="de-DE" dirty="0"/>
                        <a:t>        </a:t>
                      </a:r>
                      <a:r>
                        <a:rPr lang="de-DE" dirty="0">
                          <a:latin typeface="+mj-lt"/>
                        </a:rPr>
                        <a:t>auf Wunsch: glutenfreies Brot oder glutenfreie Körner-Karotten-Semmeln</a:t>
                      </a:r>
                    </a:p>
                  </a:txBody>
                  <a:tcPr>
                    <a:gradFill flip="none" rotWithShape="1">
                      <a:gsLst>
                        <a:gs pos="0">
                          <a:srgbClr val="800080">
                            <a:tint val="66000"/>
                            <a:satMod val="160000"/>
                          </a:srgbClr>
                        </a:gs>
                        <a:gs pos="50000">
                          <a:srgbClr val="800080">
                            <a:tint val="44500"/>
                            <a:satMod val="160000"/>
                          </a:srgbClr>
                        </a:gs>
                        <a:gs pos="100000">
                          <a:srgbClr val="800080">
                            <a:tint val="23500"/>
                            <a:satMod val="160000"/>
                          </a:srgbClr>
                        </a:gs>
                      </a:gsLst>
                      <a:lin ang="10800000" scaled="1"/>
                      <a:tileRect/>
                    </a:gradFill>
                  </a:tcPr>
                </a:tc>
                <a:extLst>
                  <a:ext uri="{0D108BD9-81ED-4DB2-BD59-A6C34878D82A}">
                    <a16:rowId xmlns:a16="http://schemas.microsoft.com/office/drawing/2014/main" val="3813216779"/>
                  </a:ext>
                </a:extLst>
              </a:tr>
            </a:tbl>
          </a:graphicData>
        </a:graphic>
      </p:graphicFrame>
      <p:sp>
        <p:nvSpPr>
          <p:cNvPr id="21" name="Herz 20">
            <a:extLst>
              <a:ext uri="{FF2B5EF4-FFF2-40B4-BE49-F238E27FC236}">
                <a16:creationId xmlns:a16="http://schemas.microsoft.com/office/drawing/2014/main" id="{FFB1AEA2-B9BD-4D2E-9B0C-D4DE3712ACF0}"/>
              </a:ext>
            </a:extLst>
          </p:cNvPr>
          <p:cNvSpPr/>
          <p:nvPr/>
        </p:nvSpPr>
        <p:spPr>
          <a:xfrm>
            <a:off x="584534" y="8700334"/>
            <a:ext cx="145860" cy="108284"/>
          </a:xfrm>
          <a:prstGeom prst="hear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800080"/>
              </a:solidFill>
            </a:endParaRPr>
          </a:p>
        </p:txBody>
      </p:sp>
    </p:spTree>
    <p:extLst>
      <p:ext uri="{BB962C8B-B14F-4D97-AF65-F5344CB8AC3E}">
        <p14:creationId xmlns:p14="http://schemas.microsoft.com/office/powerpoint/2010/main" val="256296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EBE114DD-F3A1-4161-843D-6CA133ABA810}"/>
              </a:ext>
            </a:extLst>
          </p:cNvPr>
          <p:cNvGrpSpPr/>
          <p:nvPr/>
        </p:nvGrpSpPr>
        <p:grpSpPr>
          <a:xfrm>
            <a:off x="223592" y="162219"/>
            <a:ext cx="6408864" cy="440742"/>
            <a:chOff x="225123" y="123998"/>
            <a:chExt cx="6408864" cy="440742"/>
          </a:xfrm>
        </p:grpSpPr>
        <p:sp>
          <p:nvSpPr>
            <p:cNvPr id="5" name="Rechteck 4">
              <a:extLst>
                <a:ext uri="{FF2B5EF4-FFF2-40B4-BE49-F238E27FC236}">
                  <a16:creationId xmlns:a16="http://schemas.microsoft.com/office/drawing/2014/main" id="{FFDB7563-81E3-4A25-AD8B-7411D0533400}"/>
                </a:ext>
              </a:extLst>
            </p:cNvPr>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8D5220D7-2852-4D57-9B2C-17663B8DB16E}"/>
                </a:ext>
              </a:extLst>
            </p:cNvPr>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1F92F2BE-1611-4E32-A464-FB8E5EEAF2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8" name="Gruppieren 7">
            <a:extLst>
              <a:ext uri="{FF2B5EF4-FFF2-40B4-BE49-F238E27FC236}">
                <a16:creationId xmlns:a16="http://schemas.microsoft.com/office/drawing/2014/main" id="{154EF348-7F42-4415-8DCA-E8DE0563E6B8}"/>
              </a:ext>
            </a:extLst>
          </p:cNvPr>
          <p:cNvGrpSpPr/>
          <p:nvPr/>
        </p:nvGrpSpPr>
        <p:grpSpPr>
          <a:xfrm>
            <a:off x="225123" y="9310970"/>
            <a:ext cx="6408864" cy="440742"/>
            <a:chOff x="225123" y="9310970"/>
            <a:chExt cx="6408864" cy="440742"/>
          </a:xfrm>
        </p:grpSpPr>
        <p:sp>
          <p:nvSpPr>
            <p:cNvPr id="9" name="Rechteck 8">
              <a:extLst>
                <a:ext uri="{FF2B5EF4-FFF2-40B4-BE49-F238E27FC236}">
                  <a16:creationId xmlns:a16="http://schemas.microsoft.com/office/drawing/2014/main" id="{2BD4864E-5A3E-49BF-ACC9-7A56DF2C08AB}"/>
                </a:ext>
              </a:extLst>
            </p:cNvPr>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A02E3C50-EC6D-48DB-9D6B-3D984854DFBD}"/>
                </a:ext>
              </a:extLst>
            </p:cNvPr>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ACA58D4E-D4B8-447E-AC73-C54856920C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6" name="Textfeld 15">
            <a:extLst>
              <a:ext uri="{FF2B5EF4-FFF2-40B4-BE49-F238E27FC236}">
                <a16:creationId xmlns:a16="http://schemas.microsoft.com/office/drawing/2014/main" id="{FCBAB400-8EC5-425E-A9FE-4003E659211E}"/>
              </a:ext>
            </a:extLst>
          </p:cNvPr>
          <p:cNvSpPr txBox="1"/>
          <p:nvPr/>
        </p:nvSpPr>
        <p:spPr>
          <a:xfrm>
            <a:off x="475320" y="892083"/>
            <a:ext cx="6042628" cy="1900777"/>
          </a:xfrm>
          <a:prstGeom prst="rect">
            <a:avLst/>
          </a:prstGeom>
          <a:noFill/>
        </p:spPr>
        <p:txBody>
          <a:bodyPr wrap="square" rtlCol="0">
            <a:spAutoFit/>
          </a:bodyPr>
          <a:lstStyle/>
          <a:p>
            <a:pPr>
              <a:lnSpc>
                <a:spcPct val="150000"/>
              </a:lnSpc>
            </a:pPr>
            <a:r>
              <a:rPr lang="de-DE" sz="1600" b="1" dirty="0">
                <a:solidFill>
                  <a:srgbClr val="800080"/>
                </a:solidFill>
                <a:latin typeface="+mj-lt"/>
              </a:rPr>
              <a:t>Herzhaftes Gebäck</a:t>
            </a:r>
          </a:p>
          <a:p>
            <a:pPr>
              <a:lnSpc>
                <a:spcPct val="150000"/>
              </a:lnSpc>
            </a:pPr>
            <a:endParaRPr lang="de-DE" sz="1600" dirty="0">
              <a:latin typeface="+mj-lt"/>
            </a:endParaRPr>
          </a:p>
          <a:p>
            <a:pPr>
              <a:lnSpc>
                <a:spcPct val="150000"/>
              </a:lnSpc>
            </a:pPr>
            <a:endParaRPr lang="de-DE" sz="1600" dirty="0">
              <a:latin typeface="+mj-lt"/>
            </a:endParaRP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7" name="Tabelle 16">
            <a:extLst>
              <a:ext uri="{FF2B5EF4-FFF2-40B4-BE49-F238E27FC236}">
                <a16:creationId xmlns:a16="http://schemas.microsoft.com/office/drawing/2014/main" id="{FFD30679-D178-4D3A-822B-6BC1C0E0261B}"/>
              </a:ext>
            </a:extLst>
          </p:cNvPr>
          <p:cNvGraphicFramePr>
            <a:graphicFrameLocks noGrp="1"/>
          </p:cNvGraphicFramePr>
          <p:nvPr>
            <p:extLst>
              <p:ext uri="{D42A27DB-BD31-4B8C-83A1-F6EECF244321}">
                <p14:modId xmlns:p14="http://schemas.microsoft.com/office/powerpoint/2010/main" val="1029402321"/>
              </p:ext>
            </p:extLst>
          </p:nvPr>
        </p:nvGraphicFramePr>
        <p:xfrm>
          <a:off x="475320" y="1451438"/>
          <a:ext cx="5905407" cy="4004248"/>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dirty="0">
                          <a:latin typeface="+mj-lt"/>
                        </a:rPr>
                        <a:t>305</a:t>
                      </a:r>
                    </a:p>
                  </a:txBody>
                  <a:tcPr/>
                </a:tc>
                <a:tc>
                  <a:txBody>
                    <a:bodyPr/>
                    <a:lstStyle/>
                    <a:p>
                      <a:r>
                        <a:rPr lang="de-DE" dirty="0">
                          <a:latin typeface="+mj-lt"/>
                        </a:rPr>
                        <a:t>Blätterteigkäsestangen</a:t>
                      </a:r>
                    </a:p>
                  </a:txBody>
                  <a:tcPr/>
                </a:tc>
                <a:tc>
                  <a:txBody>
                    <a:bodyPr/>
                    <a:lstStyle/>
                    <a:p>
                      <a:r>
                        <a:rPr lang="de-DE" dirty="0" smtClean="0">
                          <a:latin typeface="+mj-lt"/>
                        </a:rPr>
                        <a:t>3,20</a:t>
                      </a:r>
                      <a:endParaRPr lang="de-DE" dirty="0">
                        <a:latin typeface="+mj-lt"/>
                      </a:endParaRPr>
                    </a:p>
                  </a:txBody>
                  <a:tcPr/>
                </a:tc>
                <a:extLst>
                  <a:ext uri="{0D108BD9-81ED-4DB2-BD59-A6C34878D82A}">
                    <a16:rowId xmlns:a16="http://schemas.microsoft.com/office/drawing/2014/main" val="1203916663"/>
                  </a:ext>
                </a:extLst>
              </a:tr>
              <a:tr h="348916">
                <a:tc>
                  <a:txBody>
                    <a:bodyPr/>
                    <a:lstStyle/>
                    <a:p>
                      <a:r>
                        <a:rPr lang="de-DE" dirty="0">
                          <a:latin typeface="+mj-lt"/>
                        </a:rPr>
                        <a:t>1334</a:t>
                      </a:r>
                    </a:p>
                  </a:txBody>
                  <a:tcPr/>
                </a:tc>
                <a:tc>
                  <a:txBody>
                    <a:bodyPr/>
                    <a:lstStyle/>
                    <a:p>
                      <a:r>
                        <a:rPr lang="de-DE" dirty="0">
                          <a:latin typeface="+mj-lt"/>
                        </a:rPr>
                        <a:t>Spinattasche</a:t>
                      </a:r>
                    </a:p>
                  </a:txBody>
                  <a:tcPr/>
                </a:tc>
                <a:tc>
                  <a:txBody>
                    <a:bodyPr/>
                    <a:lstStyle/>
                    <a:p>
                      <a:r>
                        <a:rPr lang="de-DE" dirty="0">
                          <a:latin typeface="+mj-lt"/>
                        </a:rPr>
                        <a:t>3,50</a:t>
                      </a:r>
                    </a:p>
                  </a:txBody>
                  <a:tcPr/>
                </a:tc>
                <a:extLst>
                  <a:ext uri="{0D108BD9-81ED-4DB2-BD59-A6C34878D82A}">
                    <a16:rowId xmlns:a16="http://schemas.microsoft.com/office/drawing/2014/main" val="4085486170"/>
                  </a:ext>
                </a:extLst>
              </a:tr>
              <a:tr h="360947">
                <a:tc>
                  <a:txBody>
                    <a:bodyPr/>
                    <a:lstStyle/>
                    <a:p>
                      <a:r>
                        <a:rPr lang="de-DE" dirty="0">
                          <a:latin typeface="+mj-lt"/>
                        </a:rPr>
                        <a:t>3218</a:t>
                      </a:r>
                    </a:p>
                  </a:txBody>
                  <a:tcPr/>
                </a:tc>
                <a:tc>
                  <a:txBody>
                    <a:bodyPr/>
                    <a:lstStyle/>
                    <a:p>
                      <a:r>
                        <a:rPr lang="de-DE" dirty="0">
                          <a:latin typeface="+mj-lt"/>
                        </a:rPr>
                        <a:t>Tomatentasche</a:t>
                      </a:r>
                    </a:p>
                  </a:txBody>
                  <a:tcPr/>
                </a:tc>
                <a:tc>
                  <a:txBody>
                    <a:bodyPr/>
                    <a:lstStyle/>
                    <a:p>
                      <a:r>
                        <a:rPr lang="de-DE" dirty="0">
                          <a:latin typeface="+mj-lt"/>
                        </a:rPr>
                        <a:t>3,80</a:t>
                      </a:r>
                    </a:p>
                  </a:txBody>
                  <a:tcPr/>
                </a:tc>
                <a:extLst>
                  <a:ext uri="{0D108BD9-81ED-4DB2-BD59-A6C34878D82A}">
                    <a16:rowId xmlns:a16="http://schemas.microsoft.com/office/drawing/2014/main" val="342936744"/>
                  </a:ext>
                </a:extLst>
              </a:tr>
              <a:tr h="372979">
                <a:tc>
                  <a:txBody>
                    <a:bodyPr/>
                    <a:lstStyle/>
                    <a:p>
                      <a:r>
                        <a:rPr lang="de-DE" dirty="0">
                          <a:latin typeface="+mj-lt"/>
                        </a:rPr>
                        <a:t>1349</a:t>
                      </a:r>
                    </a:p>
                  </a:txBody>
                  <a:tcPr/>
                </a:tc>
                <a:tc>
                  <a:txBody>
                    <a:bodyPr/>
                    <a:lstStyle/>
                    <a:p>
                      <a:r>
                        <a:rPr lang="de-DE" dirty="0">
                          <a:latin typeface="+mj-lt"/>
                        </a:rPr>
                        <a:t>Börek mit Hackfleisch (Rind)</a:t>
                      </a: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2525124229"/>
                  </a:ext>
                </a:extLst>
              </a:tr>
              <a:tr h="372979">
                <a:tc>
                  <a:txBody>
                    <a:bodyPr/>
                    <a:lstStyle/>
                    <a:p>
                      <a:r>
                        <a:rPr lang="de-DE" dirty="0">
                          <a:latin typeface="+mj-lt"/>
                        </a:rPr>
                        <a:t>1355</a:t>
                      </a:r>
                    </a:p>
                  </a:txBody>
                  <a:tcPr/>
                </a:tc>
                <a:tc>
                  <a:txBody>
                    <a:bodyPr/>
                    <a:lstStyle/>
                    <a:p>
                      <a:r>
                        <a:rPr lang="de-DE" dirty="0">
                          <a:latin typeface="+mj-lt"/>
                        </a:rPr>
                        <a:t>Börek mit </a:t>
                      </a:r>
                      <a:r>
                        <a:rPr lang="de-DE" dirty="0" smtClean="0">
                          <a:latin typeface="+mj-lt"/>
                        </a:rPr>
                        <a:t>Fetakäse</a:t>
                      </a:r>
                      <a:endParaRPr lang="de-DE" dirty="0">
                        <a:latin typeface="+mj-lt"/>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563798479"/>
                  </a:ext>
                </a:extLst>
              </a:tr>
              <a:tr h="385011">
                <a:tc>
                  <a:txBody>
                    <a:bodyPr/>
                    <a:lstStyle/>
                    <a:p>
                      <a:r>
                        <a:rPr lang="de-DE" dirty="0">
                          <a:latin typeface="+mj-lt"/>
                        </a:rPr>
                        <a:t>1356</a:t>
                      </a:r>
                    </a:p>
                  </a:txBody>
                  <a:tcPr/>
                </a:tc>
                <a:tc>
                  <a:txBody>
                    <a:bodyPr/>
                    <a:lstStyle/>
                    <a:p>
                      <a:r>
                        <a:rPr lang="de-DE" dirty="0">
                          <a:latin typeface="+mj-lt"/>
                        </a:rPr>
                        <a:t>Börek mit Spinat (vegan)</a:t>
                      </a: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532913401"/>
                  </a:ext>
                </a:extLst>
              </a:tr>
              <a:tr h="348916">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1012953519"/>
                  </a:ext>
                </a:extLst>
              </a:tr>
              <a:tr h="348915">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941578330"/>
                  </a:ext>
                </a:extLst>
              </a:tr>
              <a:tr h="606960">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487451340"/>
                  </a:ext>
                </a:extLst>
              </a:tr>
            </a:tbl>
          </a:graphicData>
        </a:graphic>
      </p:graphicFrame>
      <p:sp>
        <p:nvSpPr>
          <p:cNvPr id="18" name="Textfeld 17">
            <a:extLst>
              <a:ext uri="{FF2B5EF4-FFF2-40B4-BE49-F238E27FC236}">
                <a16:creationId xmlns:a16="http://schemas.microsoft.com/office/drawing/2014/main" id="{559E8B6A-B6DC-4154-8FB8-535AA1437C53}"/>
              </a:ext>
            </a:extLst>
          </p:cNvPr>
          <p:cNvSpPr txBox="1"/>
          <p:nvPr/>
        </p:nvSpPr>
        <p:spPr>
          <a:xfrm>
            <a:off x="475320" y="4415262"/>
            <a:ext cx="6042628" cy="1938992"/>
          </a:xfrm>
          <a:prstGeom prst="rect">
            <a:avLst/>
          </a:prstGeom>
          <a:noFill/>
        </p:spPr>
        <p:txBody>
          <a:bodyPr wrap="square" rtlCol="0">
            <a:spAutoFit/>
          </a:bodyPr>
          <a:lstStyle/>
          <a:p>
            <a:pPr>
              <a:lnSpc>
                <a:spcPct val="150000"/>
              </a:lnSpc>
            </a:pPr>
            <a:r>
              <a:rPr lang="de-DE" sz="1600" b="1" dirty="0" err="1" smtClean="0">
                <a:solidFill>
                  <a:srgbClr val="800080"/>
                </a:solidFill>
                <a:latin typeface="+mj-lt"/>
              </a:rPr>
              <a:t>Spiesse</a:t>
            </a:r>
            <a:r>
              <a:rPr lang="de-DE" sz="1600" b="1" dirty="0">
                <a:solidFill>
                  <a:srgbClr val="7030A0"/>
                </a:solidFill>
                <a:latin typeface="+mj-lt"/>
              </a:rPr>
              <a:t>	</a:t>
            </a:r>
          </a:p>
          <a:p>
            <a:pPr>
              <a:lnSpc>
                <a:spcPct val="150000"/>
              </a:lnSpc>
            </a:pPr>
            <a:endParaRPr lang="de-DE" sz="1600" dirty="0">
              <a:latin typeface="+mj-lt"/>
            </a:endParaRPr>
          </a:p>
          <a:p>
            <a:pPr>
              <a:lnSpc>
                <a:spcPct val="150000"/>
              </a:lnSpc>
            </a:pPr>
            <a:endParaRPr lang="de-DE" sz="1600" dirty="0">
              <a:latin typeface="+mj-lt"/>
            </a:endParaRP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9" name="Tabelle 18">
            <a:extLst>
              <a:ext uri="{FF2B5EF4-FFF2-40B4-BE49-F238E27FC236}">
                <a16:creationId xmlns:a16="http://schemas.microsoft.com/office/drawing/2014/main" id="{6A51AD40-F52F-4D1F-BCA8-EC984DF7C9D0}"/>
              </a:ext>
            </a:extLst>
          </p:cNvPr>
          <p:cNvGraphicFramePr>
            <a:graphicFrameLocks noGrp="1"/>
          </p:cNvGraphicFramePr>
          <p:nvPr>
            <p:extLst>
              <p:ext uri="{D42A27DB-BD31-4B8C-83A1-F6EECF244321}">
                <p14:modId xmlns:p14="http://schemas.microsoft.com/office/powerpoint/2010/main" val="1165975496"/>
              </p:ext>
            </p:extLst>
          </p:nvPr>
        </p:nvGraphicFramePr>
        <p:xfrm>
          <a:off x="475319" y="4951028"/>
          <a:ext cx="5905407" cy="4004248"/>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dirty="0">
                          <a:latin typeface="+mj-lt"/>
                        </a:rPr>
                        <a:t>1353</a:t>
                      </a:r>
                    </a:p>
                  </a:txBody>
                  <a:tcPr/>
                </a:tc>
                <a:tc>
                  <a:txBody>
                    <a:bodyPr/>
                    <a:lstStyle/>
                    <a:p>
                      <a:r>
                        <a:rPr lang="de-DE" dirty="0" err="1" smtClean="0">
                          <a:latin typeface="+mj-lt"/>
                        </a:rPr>
                        <a:t>Käsespiess</a:t>
                      </a:r>
                      <a:endParaRPr lang="de-DE" dirty="0">
                        <a:latin typeface="+mj-lt"/>
                      </a:endParaRPr>
                    </a:p>
                  </a:txBody>
                  <a:tcPr/>
                </a:tc>
                <a:tc>
                  <a:txBody>
                    <a:bodyPr/>
                    <a:lstStyle/>
                    <a:p>
                      <a:r>
                        <a:rPr lang="de-DE" dirty="0">
                          <a:latin typeface="+mj-lt"/>
                        </a:rPr>
                        <a:t>3,80</a:t>
                      </a:r>
                    </a:p>
                  </a:txBody>
                  <a:tcPr/>
                </a:tc>
                <a:extLst>
                  <a:ext uri="{0D108BD9-81ED-4DB2-BD59-A6C34878D82A}">
                    <a16:rowId xmlns:a16="http://schemas.microsoft.com/office/drawing/2014/main" val="1203916663"/>
                  </a:ext>
                </a:extLst>
              </a:tr>
              <a:tr h="348916">
                <a:tc>
                  <a:txBody>
                    <a:bodyPr/>
                    <a:lstStyle/>
                    <a:p>
                      <a:r>
                        <a:rPr lang="de-DE" dirty="0">
                          <a:latin typeface="+mj-lt"/>
                        </a:rPr>
                        <a:t>1432</a:t>
                      </a:r>
                    </a:p>
                  </a:txBody>
                  <a:tcPr/>
                </a:tc>
                <a:tc>
                  <a:txBody>
                    <a:bodyPr/>
                    <a:lstStyle/>
                    <a:p>
                      <a:r>
                        <a:rPr lang="de-DE" dirty="0" smtClean="0">
                          <a:latin typeface="+mj-lt"/>
                        </a:rPr>
                        <a:t>Mozzarella-Tomaten-</a:t>
                      </a:r>
                      <a:r>
                        <a:rPr lang="de-DE" dirty="0" err="1" smtClean="0">
                          <a:latin typeface="+mj-lt"/>
                        </a:rPr>
                        <a:t>Spiess</a:t>
                      </a:r>
                      <a:endParaRPr lang="de-DE" dirty="0">
                        <a:latin typeface="+mj-lt"/>
                      </a:endParaRPr>
                    </a:p>
                  </a:txBody>
                  <a:tcPr/>
                </a:tc>
                <a:tc>
                  <a:txBody>
                    <a:bodyPr/>
                    <a:lstStyle/>
                    <a:p>
                      <a:r>
                        <a:rPr lang="de-DE" dirty="0">
                          <a:latin typeface="+mj-lt"/>
                        </a:rPr>
                        <a:t>3,95</a:t>
                      </a:r>
                    </a:p>
                  </a:txBody>
                  <a:tcPr/>
                </a:tc>
                <a:extLst>
                  <a:ext uri="{0D108BD9-81ED-4DB2-BD59-A6C34878D82A}">
                    <a16:rowId xmlns:a16="http://schemas.microsoft.com/office/drawing/2014/main" val="4085486170"/>
                  </a:ext>
                </a:extLst>
              </a:tr>
              <a:tr h="360947">
                <a:tc>
                  <a:txBody>
                    <a:bodyPr/>
                    <a:lstStyle/>
                    <a:p>
                      <a:r>
                        <a:rPr lang="de-DE" dirty="0">
                          <a:latin typeface="+mj-lt"/>
                        </a:rPr>
                        <a:t>3202</a:t>
                      </a:r>
                    </a:p>
                  </a:txBody>
                  <a:tcPr/>
                </a:tc>
                <a:tc>
                  <a:txBody>
                    <a:bodyPr/>
                    <a:lstStyle/>
                    <a:p>
                      <a:r>
                        <a:rPr lang="de-DE" dirty="0" err="1" smtClean="0">
                          <a:latin typeface="+mj-lt"/>
                        </a:rPr>
                        <a:t>Spiess</a:t>
                      </a:r>
                      <a:r>
                        <a:rPr lang="de-DE" dirty="0" smtClean="0">
                          <a:latin typeface="+mj-lt"/>
                        </a:rPr>
                        <a:t> </a:t>
                      </a:r>
                      <a:r>
                        <a:rPr lang="de-DE" dirty="0">
                          <a:latin typeface="+mj-lt"/>
                        </a:rPr>
                        <a:t>mit rohem Gemüse</a:t>
                      </a:r>
                    </a:p>
                  </a:txBody>
                  <a:tcPr/>
                </a:tc>
                <a:tc>
                  <a:txBody>
                    <a:bodyPr/>
                    <a:lstStyle/>
                    <a:p>
                      <a:r>
                        <a:rPr lang="de-DE" dirty="0">
                          <a:latin typeface="+mj-lt"/>
                        </a:rPr>
                        <a:t>3,80</a:t>
                      </a:r>
                    </a:p>
                  </a:txBody>
                  <a:tcPr/>
                </a:tc>
                <a:extLst>
                  <a:ext uri="{0D108BD9-81ED-4DB2-BD59-A6C34878D82A}">
                    <a16:rowId xmlns:a16="http://schemas.microsoft.com/office/drawing/2014/main" val="342936744"/>
                  </a:ext>
                </a:extLst>
              </a:tr>
              <a:tr h="372979">
                <a:tc>
                  <a:txBody>
                    <a:bodyPr/>
                    <a:lstStyle/>
                    <a:p>
                      <a:r>
                        <a:rPr lang="de-DE" dirty="0">
                          <a:latin typeface="+mj-lt"/>
                        </a:rPr>
                        <a:t>3216</a:t>
                      </a:r>
                    </a:p>
                  </a:txBody>
                  <a:tcPr/>
                </a:tc>
                <a:tc>
                  <a:txBody>
                    <a:bodyPr/>
                    <a:lstStyle/>
                    <a:p>
                      <a:r>
                        <a:rPr lang="de-DE" dirty="0" err="1" smtClean="0">
                          <a:latin typeface="+mj-lt"/>
                        </a:rPr>
                        <a:t>Spiess</a:t>
                      </a:r>
                      <a:r>
                        <a:rPr lang="de-DE" dirty="0" smtClean="0">
                          <a:latin typeface="+mj-lt"/>
                        </a:rPr>
                        <a:t> </a:t>
                      </a:r>
                      <a:r>
                        <a:rPr lang="de-DE" dirty="0">
                          <a:latin typeface="+mj-lt"/>
                        </a:rPr>
                        <a:t>mit gebratenem Gemüse</a:t>
                      </a:r>
                    </a:p>
                  </a:txBody>
                  <a:tcPr/>
                </a:tc>
                <a:tc>
                  <a:txBody>
                    <a:bodyPr/>
                    <a:lstStyle/>
                    <a:p>
                      <a:r>
                        <a:rPr lang="de-DE" dirty="0">
                          <a:latin typeface="+mj-lt"/>
                        </a:rPr>
                        <a:t>4,80</a:t>
                      </a:r>
                    </a:p>
                  </a:txBody>
                  <a:tcPr/>
                </a:tc>
                <a:extLst>
                  <a:ext uri="{0D108BD9-81ED-4DB2-BD59-A6C34878D82A}">
                    <a16:rowId xmlns:a16="http://schemas.microsoft.com/office/drawing/2014/main" val="2525124229"/>
                  </a:ext>
                </a:extLst>
              </a:tr>
              <a:tr h="372979">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2563798479"/>
                  </a:ext>
                </a:extLst>
              </a:tr>
              <a:tr h="385011">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2532913401"/>
                  </a:ext>
                </a:extLst>
              </a:tr>
              <a:tr h="348916">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1012953519"/>
                  </a:ext>
                </a:extLst>
              </a:tr>
              <a:tr h="348915">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941578330"/>
                  </a:ext>
                </a:extLst>
              </a:tr>
              <a:tr h="606960">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487451340"/>
                  </a:ext>
                </a:extLst>
              </a:tr>
            </a:tbl>
          </a:graphicData>
        </a:graphic>
      </p:graphicFrame>
      <p:sp>
        <p:nvSpPr>
          <p:cNvPr id="20" name="Ellipse 19">
            <a:extLst>
              <a:ext uri="{FF2B5EF4-FFF2-40B4-BE49-F238E27FC236}">
                <a16:creationId xmlns:a16="http://schemas.microsoft.com/office/drawing/2014/main" id="{26BD76AD-2740-4B80-87FB-EB8EE5543D80}"/>
              </a:ext>
            </a:extLst>
          </p:cNvPr>
          <p:cNvSpPr/>
          <p:nvPr/>
        </p:nvSpPr>
        <p:spPr>
          <a:xfrm>
            <a:off x="3284621" y="5076824"/>
            <a:ext cx="1600200" cy="565484"/>
          </a:xfrm>
          <a:prstGeom prst="ellipse">
            <a:avLst/>
          </a:prstGeom>
          <a:solidFill>
            <a:srgbClr val="800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auch als Mini</a:t>
            </a:r>
          </a:p>
        </p:txBody>
      </p:sp>
    </p:spTree>
    <p:extLst>
      <p:ext uri="{BB962C8B-B14F-4D97-AF65-F5344CB8AC3E}">
        <p14:creationId xmlns:p14="http://schemas.microsoft.com/office/powerpoint/2010/main" val="37933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ieren 29"/>
          <p:cNvGrpSpPr/>
          <p:nvPr/>
        </p:nvGrpSpPr>
        <p:grpSpPr>
          <a:xfrm>
            <a:off x="250108" y="143814"/>
            <a:ext cx="6408864" cy="440742"/>
            <a:chOff x="225123" y="123998"/>
            <a:chExt cx="6408864" cy="440742"/>
          </a:xfrm>
        </p:grpSpPr>
        <p:sp>
          <p:nvSpPr>
            <p:cNvPr id="32" name="Rechteck 31"/>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5" name="Gruppieren 34"/>
          <p:cNvGrpSpPr/>
          <p:nvPr/>
        </p:nvGrpSpPr>
        <p:grpSpPr>
          <a:xfrm>
            <a:off x="250108" y="9301445"/>
            <a:ext cx="6408864" cy="440742"/>
            <a:chOff x="225123" y="9310970"/>
            <a:chExt cx="6408864" cy="440742"/>
          </a:xfrm>
        </p:grpSpPr>
        <p:sp>
          <p:nvSpPr>
            <p:cNvPr id="36" name="Rechteck 35"/>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graphicFrame>
        <p:nvGraphicFramePr>
          <p:cNvPr id="16" name="Tabelle 15">
            <a:extLst>
              <a:ext uri="{FF2B5EF4-FFF2-40B4-BE49-F238E27FC236}">
                <a16:creationId xmlns:a16="http://schemas.microsoft.com/office/drawing/2014/main" id="{0D04F9E7-649A-4558-B333-06200EB7BB7C}"/>
              </a:ext>
            </a:extLst>
          </p:cNvPr>
          <p:cNvGraphicFramePr>
            <a:graphicFrameLocks noGrp="1"/>
          </p:cNvGraphicFramePr>
          <p:nvPr>
            <p:extLst>
              <p:ext uri="{D42A27DB-BD31-4B8C-83A1-F6EECF244321}">
                <p14:modId xmlns:p14="http://schemas.microsoft.com/office/powerpoint/2010/main" val="2652645097"/>
              </p:ext>
            </p:extLst>
          </p:nvPr>
        </p:nvGraphicFramePr>
        <p:xfrm>
          <a:off x="723534" y="1452750"/>
          <a:ext cx="5905407" cy="7321113"/>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09074">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dirty="0">
                          <a:latin typeface="+mj-lt"/>
                        </a:rPr>
                        <a:t>3705</a:t>
                      </a:r>
                    </a:p>
                  </a:txBody>
                  <a:tcPr/>
                </a:tc>
                <a:tc>
                  <a:txBody>
                    <a:bodyPr/>
                    <a:lstStyle/>
                    <a:p>
                      <a:r>
                        <a:rPr lang="de-DE" dirty="0">
                          <a:latin typeface="+mj-lt"/>
                        </a:rPr>
                        <a:t>Hausgemachte Suppe 0,3 l Portion</a:t>
                      </a:r>
                    </a:p>
                    <a:p>
                      <a:r>
                        <a:rPr lang="de-DE" dirty="0">
                          <a:latin typeface="+mj-lt"/>
                        </a:rPr>
                        <a:t>nach Wunsch - mit Fleisch, vegetarisch, vegan</a:t>
                      </a:r>
                    </a:p>
                  </a:txBody>
                  <a:tcPr/>
                </a:tc>
                <a:tc>
                  <a:txBody>
                    <a:bodyPr/>
                    <a:lstStyle/>
                    <a:p>
                      <a:r>
                        <a:rPr lang="de-DE" dirty="0" smtClean="0">
                          <a:latin typeface="+mj-lt"/>
                        </a:rPr>
                        <a:t>  6,80</a:t>
                      </a:r>
                      <a:endParaRPr lang="de-DE" dirty="0">
                        <a:latin typeface="+mj-lt"/>
                      </a:endParaRPr>
                    </a:p>
                  </a:txBody>
                  <a:tcPr/>
                </a:tc>
                <a:extLst>
                  <a:ext uri="{0D108BD9-81ED-4DB2-BD59-A6C34878D82A}">
                    <a16:rowId xmlns:a16="http://schemas.microsoft.com/office/drawing/2014/main" val="1203916663"/>
                  </a:ext>
                </a:extLst>
              </a:tr>
              <a:tr h="348916">
                <a:tc>
                  <a:txBody>
                    <a:bodyPr/>
                    <a:lstStyle/>
                    <a:p>
                      <a:endParaRPr lang="de-DE" dirty="0">
                        <a:latin typeface="+mj-lt"/>
                      </a:endParaRPr>
                    </a:p>
                  </a:txBody>
                  <a:tcPr/>
                </a:tc>
                <a:tc>
                  <a:txBody>
                    <a:bodyPr/>
                    <a:lstStyle/>
                    <a:p>
                      <a:endParaRPr lang="de-DE" dirty="0">
                        <a:latin typeface="+mj-lt"/>
                      </a:endParaRPr>
                    </a:p>
                  </a:txBody>
                  <a:tcPr/>
                </a:tc>
                <a:tc>
                  <a:txBody>
                    <a:bodyPr/>
                    <a:lstStyle/>
                    <a:p>
                      <a:r>
                        <a:rPr lang="de-DE" dirty="0" smtClean="0">
                          <a:latin typeface="+mj-lt"/>
                        </a:rPr>
                        <a:t>  </a:t>
                      </a:r>
                      <a:endParaRPr lang="de-DE" dirty="0">
                        <a:latin typeface="+mj-lt"/>
                      </a:endParaRPr>
                    </a:p>
                  </a:txBody>
                  <a:tcPr/>
                </a:tc>
                <a:extLst>
                  <a:ext uri="{0D108BD9-81ED-4DB2-BD59-A6C34878D82A}">
                    <a16:rowId xmlns:a16="http://schemas.microsoft.com/office/drawing/2014/main" val="4085486170"/>
                  </a:ext>
                </a:extLst>
              </a:tr>
              <a:tr h="372979">
                <a:tc>
                  <a:txBody>
                    <a:bodyPr/>
                    <a:lstStyle/>
                    <a:p>
                      <a:r>
                        <a:rPr lang="de-DE" sz="1350" kern="1200" dirty="0">
                          <a:solidFill>
                            <a:schemeClr val="tx1"/>
                          </a:solidFill>
                          <a:latin typeface="+mj-lt"/>
                          <a:ea typeface="+mn-ea"/>
                          <a:cs typeface="+mn-cs"/>
                        </a:rPr>
                        <a:t>1313</a:t>
                      </a:r>
                    </a:p>
                  </a:txBody>
                  <a:tcPr/>
                </a:tc>
                <a:tc>
                  <a:txBody>
                    <a:bodyPr/>
                    <a:lstStyle/>
                    <a:p>
                      <a:r>
                        <a:rPr lang="de-DE" sz="1350" kern="1200" dirty="0">
                          <a:solidFill>
                            <a:schemeClr val="tx1"/>
                          </a:solidFill>
                          <a:latin typeface="+mj-lt"/>
                          <a:ea typeface="+mn-ea"/>
                          <a:cs typeface="+mn-cs"/>
                        </a:rPr>
                        <a:t>Pizza</a:t>
                      </a:r>
                    </a:p>
                  </a:txBody>
                  <a:tcPr/>
                </a:tc>
                <a:tc>
                  <a:txBody>
                    <a:bodyPr/>
                    <a:lstStyle/>
                    <a:p>
                      <a:r>
                        <a:rPr lang="de-DE" dirty="0" smtClean="0">
                          <a:latin typeface="+mj-lt"/>
                        </a:rPr>
                        <a:t>  4,20</a:t>
                      </a:r>
                      <a:endParaRPr lang="de-DE" dirty="0">
                        <a:latin typeface="+mj-lt"/>
                      </a:endParaRPr>
                    </a:p>
                  </a:txBody>
                  <a:tcPr/>
                </a:tc>
                <a:extLst>
                  <a:ext uri="{0D108BD9-81ED-4DB2-BD59-A6C34878D82A}">
                    <a16:rowId xmlns:a16="http://schemas.microsoft.com/office/drawing/2014/main" val="2563798479"/>
                  </a:ext>
                </a:extLst>
              </a:tr>
              <a:tr h="385011">
                <a:tc>
                  <a:txBody>
                    <a:bodyPr/>
                    <a:lstStyle/>
                    <a:p>
                      <a:r>
                        <a:rPr lang="de-DE" sz="1350" kern="1200" dirty="0">
                          <a:solidFill>
                            <a:schemeClr val="tx1"/>
                          </a:solidFill>
                          <a:latin typeface="+mj-lt"/>
                          <a:ea typeface="+mn-ea"/>
                          <a:cs typeface="+mn-cs"/>
                        </a:rPr>
                        <a:t>1332</a:t>
                      </a:r>
                    </a:p>
                  </a:txBody>
                  <a:tcPr/>
                </a:tc>
                <a:tc>
                  <a:txBody>
                    <a:bodyPr/>
                    <a:lstStyle/>
                    <a:p>
                      <a:r>
                        <a:rPr lang="de-DE" sz="1350" b="0" kern="1200" dirty="0">
                          <a:solidFill>
                            <a:schemeClr val="tx1"/>
                          </a:solidFill>
                          <a:latin typeface="+mj-lt"/>
                          <a:ea typeface="+mn-ea"/>
                          <a:cs typeface="+mn-cs"/>
                        </a:rPr>
                        <a:t>Warmer Leberkäse pro 100 Gramm</a:t>
                      </a:r>
                    </a:p>
                  </a:txBody>
                  <a:tcPr/>
                </a:tc>
                <a:tc>
                  <a:txBody>
                    <a:bodyPr/>
                    <a:lstStyle/>
                    <a:p>
                      <a:r>
                        <a:rPr lang="de-DE" b="0" dirty="0" smtClean="0">
                          <a:solidFill>
                            <a:schemeClr val="tx1"/>
                          </a:solidFill>
                          <a:latin typeface="+mj-lt"/>
                        </a:rPr>
                        <a:t>  2,50</a:t>
                      </a:r>
                      <a:endParaRPr lang="de-DE" b="0" dirty="0">
                        <a:solidFill>
                          <a:schemeClr val="tx1"/>
                        </a:solidFill>
                        <a:latin typeface="+mj-lt"/>
                      </a:endParaRPr>
                    </a:p>
                  </a:txBody>
                  <a:tcPr/>
                </a:tc>
                <a:extLst>
                  <a:ext uri="{0D108BD9-81ED-4DB2-BD59-A6C34878D82A}">
                    <a16:rowId xmlns:a16="http://schemas.microsoft.com/office/drawing/2014/main" val="2532913401"/>
                  </a:ext>
                </a:extLst>
              </a:tr>
              <a:tr h="348916">
                <a:tc>
                  <a:txBody>
                    <a:bodyPr/>
                    <a:lstStyle/>
                    <a:p>
                      <a:r>
                        <a:rPr lang="de-DE" sz="1350" kern="1200" dirty="0">
                          <a:solidFill>
                            <a:schemeClr val="tx1"/>
                          </a:solidFill>
                          <a:latin typeface="+mj-lt"/>
                          <a:ea typeface="+mn-ea"/>
                          <a:cs typeface="+mn-cs"/>
                        </a:rPr>
                        <a:t>3100</a:t>
                      </a:r>
                    </a:p>
                  </a:txBody>
                  <a:tcPr/>
                </a:tc>
                <a:tc>
                  <a:txBody>
                    <a:bodyPr/>
                    <a:lstStyle/>
                    <a:p>
                      <a:r>
                        <a:rPr lang="de-DE" sz="1350" b="0" kern="1200" dirty="0" err="1" smtClean="0">
                          <a:solidFill>
                            <a:schemeClr val="tx1"/>
                          </a:solidFill>
                          <a:latin typeface="+mj-lt"/>
                          <a:ea typeface="+mn-ea"/>
                          <a:cs typeface="+mn-cs"/>
                        </a:rPr>
                        <a:t>Weisswurst</a:t>
                      </a:r>
                      <a:r>
                        <a:rPr lang="de-DE" sz="1350" b="0" kern="1200" baseline="0" dirty="0" smtClean="0">
                          <a:solidFill>
                            <a:schemeClr val="tx1"/>
                          </a:solidFill>
                          <a:latin typeface="+mj-lt"/>
                          <a:ea typeface="+mn-ea"/>
                          <a:cs typeface="+mn-cs"/>
                        </a:rPr>
                        <a:t> </a:t>
                      </a:r>
                      <a:r>
                        <a:rPr lang="de-DE" sz="1350" b="0" kern="1200" baseline="0" dirty="0" smtClean="0">
                          <a:solidFill>
                            <a:schemeClr val="tx1"/>
                          </a:solidFill>
                          <a:latin typeface="+mj-lt"/>
                          <a:ea typeface="+mn-ea"/>
                          <a:cs typeface="+mn-cs"/>
                        </a:rPr>
                        <a:t>Stück</a:t>
                      </a:r>
                      <a:endParaRPr lang="de-DE" sz="1350" b="0" kern="1200" dirty="0">
                        <a:solidFill>
                          <a:schemeClr val="tx1"/>
                        </a:solidFill>
                        <a:latin typeface="+mj-lt"/>
                        <a:ea typeface="+mn-ea"/>
                        <a:cs typeface="+mn-cs"/>
                      </a:endParaRPr>
                    </a:p>
                  </a:txBody>
                  <a:tcPr/>
                </a:tc>
                <a:tc>
                  <a:txBody>
                    <a:bodyPr/>
                    <a:lstStyle/>
                    <a:p>
                      <a:r>
                        <a:rPr lang="de-DE" b="0" dirty="0" smtClean="0">
                          <a:solidFill>
                            <a:schemeClr val="tx1"/>
                          </a:solidFill>
                          <a:latin typeface="+mj-lt"/>
                        </a:rPr>
                        <a:t>  </a:t>
                      </a:r>
                      <a:r>
                        <a:rPr lang="de-DE" b="0" dirty="0" smtClean="0">
                          <a:solidFill>
                            <a:schemeClr val="tx1"/>
                          </a:solidFill>
                          <a:latin typeface="+mj-lt"/>
                        </a:rPr>
                        <a:t>3,40</a:t>
                      </a:r>
                      <a:endParaRPr lang="de-DE" b="0" dirty="0">
                        <a:solidFill>
                          <a:schemeClr val="tx1"/>
                        </a:solidFill>
                        <a:latin typeface="+mj-lt"/>
                      </a:endParaRPr>
                    </a:p>
                  </a:txBody>
                  <a:tcPr/>
                </a:tc>
                <a:extLst>
                  <a:ext uri="{0D108BD9-81ED-4DB2-BD59-A6C34878D82A}">
                    <a16:rowId xmlns:a16="http://schemas.microsoft.com/office/drawing/2014/main" val="1012953519"/>
                  </a:ext>
                </a:extLst>
              </a:tr>
              <a:tr h="348915">
                <a:tc>
                  <a:txBody>
                    <a:bodyPr/>
                    <a:lstStyle/>
                    <a:p>
                      <a:r>
                        <a:rPr lang="de-DE" sz="1350" kern="1200" dirty="0">
                          <a:solidFill>
                            <a:schemeClr val="tx1"/>
                          </a:solidFill>
                          <a:latin typeface="+mj-lt"/>
                          <a:ea typeface="+mn-ea"/>
                          <a:cs typeface="+mn-cs"/>
                        </a:rPr>
                        <a:t>3105 </a:t>
                      </a:r>
                    </a:p>
                  </a:txBody>
                  <a:tcPr/>
                </a:tc>
                <a:tc>
                  <a:txBody>
                    <a:bodyPr/>
                    <a:lstStyle/>
                    <a:p>
                      <a:r>
                        <a:rPr lang="de-DE" sz="1350" b="0" kern="1200" dirty="0">
                          <a:solidFill>
                            <a:schemeClr val="tx1"/>
                          </a:solidFill>
                          <a:latin typeface="+mj-lt"/>
                          <a:ea typeface="+mn-ea"/>
                          <a:cs typeface="+mn-cs"/>
                        </a:rPr>
                        <a:t>Wiener </a:t>
                      </a:r>
                      <a:r>
                        <a:rPr lang="de-DE" sz="1350" b="0" kern="1200" dirty="0" smtClean="0">
                          <a:solidFill>
                            <a:schemeClr val="tx1"/>
                          </a:solidFill>
                          <a:latin typeface="+mj-lt"/>
                          <a:ea typeface="+mn-ea"/>
                          <a:cs typeface="+mn-cs"/>
                        </a:rPr>
                        <a:t>Paar</a:t>
                      </a:r>
                      <a:endParaRPr lang="de-DE" sz="1350" b="0" kern="1200" dirty="0">
                        <a:solidFill>
                          <a:schemeClr val="tx1"/>
                        </a:solidFill>
                        <a:latin typeface="+mj-lt"/>
                        <a:ea typeface="+mn-ea"/>
                        <a:cs typeface="+mn-cs"/>
                      </a:endParaRPr>
                    </a:p>
                  </a:txBody>
                  <a:tcPr/>
                </a:tc>
                <a:tc>
                  <a:txBody>
                    <a:bodyPr/>
                    <a:lstStyle/>
                    <a:p>
                      <a:r>
                        <a:rPr lang="de-DE" b="0" dirty="0" smtClean="0">
                          <a:solidFill>
                            <a:schemeClr val="tx1"/>
                          </a:solidFill>
                          <a:latin typeface="+mj-lt"/>
                        </a:rPr>
                        <a:t>  4,90</a:t>
                      </a:r>
                      <a:endParaRPr lang="de-DE" b="0" dirty="0">
                        <a:solidFill>
                          <a:schemeClr val="tx1"/>
                        </a:solidFill>
                        <a:latin typeface="+mj-lt"/>
                      </a:endParaRPr>
                    </a:p>
                  </a:txBody>
                  <a:tcPr/>
                </a:tc>
                <a:extLst>
                  <a:ext uri="{0D108BD9-81ED-4DB2-BD59-A6C34878D82A}">
                    <a16:rowId xmlns:a16="http://schemas.microsoft.com/office/drawing/2014/main" val="1941578330"/>
                  </a:ext>
                </a:extLst>
              </a:tr>
              <a:tr h="379768">
                <a:tc>
                  <a:txBody>
                    <a:bodyPr/>
                    <a:lstStyle/>
                    <a:p>
                      <a:r>
                        <a:rPr lang="de-DE" sz="1350" kern="1200" dirty="0">
                          <a:solidFill>
                            <a:schemeClr val="tx1"/>
                          </a:solidFill>
                          <a:latin typeface="+mj-lt"/>
                          <a:ea typeface="+mn-ea"/>
                          <a:cs typeface="+mn-cs"/>
                        </a:rPr>
                        <a:t>3225</a:t>
                      </a:r>
                    </a:p>
                  </a:txBody>
                  <a:tcPr/>
                </a:tc>
                <a:tc>
                  <a:txBody>
                    <a:bodyPr/>
                    <a:lstStyle/>
                    <a:p>
                      <a:r>
                        <a:rPr lang="de-DE" sz="1350" b="0" kern="1200" dirty="0">
                          <a:solidFill>
                            <a:schemeClr val="tx1"/>
                          </a:solidFill>
                          <a:latin typeface="+mj-lt"/>
                          <a:ea typeface="+mn-ea"/>
                          <a:cs typeface="+mn-cs"/>
                        </a:rPr>
                        <a:t>Gemischter saisonaler Salat Portion</a:t>
                      </a:r>
                    </a:p>
                  </a:txBody>
                  <a:tcPr/>
                </a:tc>
                <a:tc>
                  <a:txBody>
                    <a:bodyPr/>
                    <a:lstStyle/>
                    <a:p>
                      <a:r>
                        <a:rPr lang="de-DE" b="0" dirty="0" smtClean="0">
                          <a:solidFill>
                            <a:schemeClr val="tx1"/>
                          </a:solidFill>
                          <a:latin typeface="+mj-lt"/>
                        </a:rPr>
                        <a:t>  5,50</a:t>
                      </a:r>
                      <a:endParaRPr lang="de-DE" b="0" dirty="0">
                        <a:solidFill>
                          <a:schemeClr val="tx1"/>
                        </a:solidFill>
                        <a:latin typeface="+mj-lt"/>
                      </a:endParaRPr>
                    </a:p>
                  </a:txBody>
                  <a:tcPr/>
                </a:tc>
                <a:extLst>
                  <a:ext uri="{0D108BD9-81ED-4DB2-BD59-A6C34878D82A}">
                    <a16:rowId xmlns:a16="http://schemas.microsoft.com/office/drawing/2014/main" val="1487451340"/>
                  </a:ext>
                </a:extLst>
              </a:tr>
              <a:tr h="397042">
                <a:tc>
                  <a:txBody>
                    <a:bodyPr/>
                    <a:lstStyle/>
                    <a:p>
                      <a:r>
                        <a:rPr lang="de-DE" sz="1350" kern="1200" dirty="0">
                          <a:solidFill>
                            <a:schemeClr val="tx1"/>
                          </a:solidFill>
                          <a:latin typeface="+mj-lt"/>
                          <a:ea typeface="+mn-ea"/>
                          <a:cs typeface="+mn-cs"/>
                        </a:rPr>
                        <a:t>3224</a:t>
                      </a:r>
                    </a:p>
                  </a:txBody>
                  <a:tcPr/>
                </a:tc>
                <a:tc>
                  <a:txBody>
                    <a:bodyPr/>
                    <a:lstStyle/>
                    <a:p>
                      <a:r>
                        <a:rPr lang="de-DE" sz="1350" b="0" kern="1200" dirty="0">
                          <a:solidFill>
                            <a:schemeClr val="tx1"/>
                          </a:solidFill>
                          <a:latin typeface="+mj-lt"/>
                          <a:ea typeface="+mn-ea"/>
                          <a:cs typeface="+mn-cs"/>
                        </a:rPr>
                        <a:t>Couscous Salat kg</a:t>
                      </a:r>
                    </a:p>
                  </a:txBody>
                  <a:tcPr/>
                </a:tc>
                <a:tc>
                  <a:txBody>
                    <a:bodyPr/>
                    <a:lstStyle/>
                    <a:p>
                      <a:r>
                        <a:rPr lang="de-DE" b="0" dirty="0">
                          <a:solidFill>
                            <a:schemeClr val="tx1"/>
                          </a:solidFill>
                          <a:latin typeface="+mj-lt"/>
                        </a:rPr>
                        <a:t>21,00</a:t>
                      </a:r>
                    </a:p>
                  </a:txBody>
                  <a:tcPr/>
                </a:tc>
                <a:extLst>
                  <a:ext uri="{0D108BD9-81ED-4DB2-BD59-A6C34878D82A}">
                    <a16:rowId xmlns:a16="http://schemas.microsoft.com/office/drawing/2014/main" val="169639493"/>
                  </a:ext>
                </a:extLst>
              </a:tr>
              <a:tr h="397042">
                <a:tc>
                  <a:txBody>
                    <a:bodyPr/>
                    <a:lstStyle/>
                    <a:p>
                      <a:r>
                        <a:rPr lang="de-DE" sz="1350" kern="1200" dirty="0">
                          <a:solidFill>
                            <a:schemeClr val="tx1"/>
                          </a:solidFill>
                          <a:latin typeface="+mj-lt"/>
                          <a:ea typeface="+mn-ea"/>
                          <a:cs typeface="+mn-cs"/>
                        </a:rPr>
                        <a:t>1369</a:t>
                      </a:r>
                    </a:p>
                  </a:txBody>
                  <a:tcPr/>
                </a:tc>
                <a:tc>
                  <a:txBody>
                    <a:bodyPr/>
                    <a:lstStyle/>
                    <a:p>
                      <a:r>
                        <a:rPr lang="de-DE" sz="1350" b="0" kern="1200" dirty="0">
                          <a:solidFill>
                            <a:schemeClr val="tx1"/>
                          </a:solidFill>
                          <a:latin typeface="+mj-lt"/>
                          <a:ea typeface="+mn-ea"/>
                          <a:cs typeface="+mn-cs"/>
                        </a:rPr>
                        <a:t>Couscous Salat in 100 gr. Schale</a:t>
                      </a:r>
                    </a:p>
                  </a:txBody>
                  <a:tcPr/>
                </a:tc>
                <a:tc>
                  <a:txBody>
                    <a:bodyPr/>
                    <a:lstStyle/>
                    <a:p>
                      <a:r>
                        <a:rPr lang="de-DE" b="0" dirty="0" smtClean="0">
                          <a:solidFill>
                            <a:schemeClr val="tx1"/>
                          </a:solidFill>
                          <a:latin typeface="+mj-lt"/>
                        </a:rPr>
                        <a:t>  3,50</a:t>
                      </a:r>
                      <a:endParaRPr lang="de-DE" b="0" dirty="0">
                        <a:solidFill>
                          <a:schemeClr val="tx1"/>
                        </a:solidFill>
                        <a:latin typeface="+mj-lt"/>
                      </a:endParaRPr>
                    </a:p>
                  </a:txBody>
                  <a:tcPr/>
                </a:tc>
                <a:extLst>
                  <a:ext uri="{0D108BD9-81ED-4DB2-BD59-A6C34878D82A}">
                    <a16:rowId xmlns:a16="http://schemas.microsoft.com/office/drawing/2014/main" val="819859226"/>
                  </a:ext>
                </a:extLst>
              </a:tr>
              <a:tr h="395730">
                <a:tc>
                  <a:txBody>
                    <a:bodyPr/>
                    <a:lstStyle/>
                    <a:p>
                      <a:r>
                        <a:rPr lang="de-DE" sz="1350" kern="1200" dirty="0">
                          <a:solidFill>
                            <a:schemeClr val="tx1"/>
                          </a:solidFill>
                          <a:latin typeface="+mj-lt"/>
                          <a:ea typeface="+mn-ea"/>
                          <a:cs typeface="+mn-cs"/>
                        </a:rPr>
                        <a:t>1333</a:t>
                      </a:r>
                    </a:p>
                  </a:txBody>
                  <a:tcPr/>
                </a:tc>
                <a:tc>
                  <a:txBody>
                    <a:bodyPr/>
                    <a:lstStyle/>
                    <a:p>
                      <a:r>
                        <a:rPr lang="de-DE" sz="1350" b="0" kern="1200" dirty="0">
                          <a:solidFill>
                            <a:schemeClr val="tx1"/>
                          </a:solidFill>
                          <a:latin typeface="+mj-lt"/>
                          <a:ea typeface="+mn-ea"/>
                          <a:cs typeface="+mn-cs"/>
                        </a:rPr>
                        <a:t>Kartoffelsalat kg</a:t>
                      </a:r>
                    </a:p>
                  </a:txBody>
                  <a:tcPr/>
                </a:tc>
                <a:tc>
                  <a:txBody>
                    <a:bodyPr/>
                    <a:lstStyle/>
                    <a:p>
                      <a:r>
                        <a:rPr lang="de-DE" b="0" dirty="0">
                          <a:solidFill>
                            <a:schemeClr val="tx1"/>
                          </a:solidFill>
                          <a:latin typeface="+mj-lt"/>
                        </a:rPr>
                        <a:t>14,50</a:t>
                      </a:r>
                    </a:p>
                  </a:txBody>
                  <a:tcPr/>
                </a:tc>
                <a:extLst>
                  <a:ext uri="{0D108BD9-81ED-4DB2-BD59-A6C34878D82A}">
                    <a16:rowId xmlns:a16="http://schemas.microsoft.com/office/drawing/2014/main" val="1835824753"/>
                  </a:ext>
                </a:extLst>
              </a:tr>
              <a:tr h="606960">
                <a:tc>
                  <a:txBody>
                    <a:bodyPr/>
                    <a:lstStyle/>
                    <a:p>
                      <a:r>
                        <a:rPr lang="de-DE" sz="1350" kern="1200" dirty="0">
                          <a:solidFill>
                            <a:schemeClr val="tx1"/>
                          </a:solidFill>
                          <a:latin typeface="+mj-lt"/>
                          <a:ea typeface="+mn-ea"/>
                          <a:cs typeface="+mn-cs"/>
                        </a:rPr>
                        <a:t>1360</a:t>
                      </a:r>
                    </a:p>
                  </a:txBody>
                  <a:tcPr/>
                </a:tc>
                <a:tc>
                  <a:txBody>
                    <a:bodyPr/>
                    <a:lstStyle/>
                    <a:p>
                      <a:r>
                        <a:rPr lang="de-DE" sz="1350" b="0" kern="1200" dirty="0">
                          <a:solidFill>
                            <a:schemeClr val="tx1"/>
                          </a:solidFill>
                          <a:latin typeface="+mj-lt"/>
                          <a:ea typeface="+mn-ea"/>
                          <a:cs typeface="+mn-cs"/>
                        </a:rPr>
                        <a:t>Gebratenes Frischgemüse 100 gr.</a:t>
                      </a:r>
                    </a:p>
                  </a:txBody>
                  <a:tcPr/>
                </a:tc>
                <a:tc>
                  <a:txBody>
                    <a:bodyPr/>
                    <a:lstStyle/>
                    <a:p>
                      <a:r>
                        <a:rPr lang="de-DE" b="0" dirty="0" smtClean="0">
                          <a:solidFill>
                            <a:schemeClr val="tx1"/>
                          </a:solidFill>
                          <a:latin typeface="+mj-lt"/>
                        </a:rPr>
                        <a:t>  4,80</a:t>
                      </a:r>
                      <a:endParaRPr lang="de-DE" b="0" dirty="0">
                        <a:solidFill>
                          <a:schemeClr val="tx1"/>
                        </a:solidFill>
                        <a:latin typeface="+mj-lt"/>
                      </a:endParaRPr>
                    </a:p>
                  </a:txBody>
                  <a:tcPr/>
                </a:tc>
                <a:extLst>
                  <a:ext uri="{0D108BD9-81ED-4DB2-BD59-A6C34878D82A}">
                    <a16:rowId xmlns:a16="http://schemas.microsoft.com/office/drawing/2014/main" val="3725029620"/>
                  </a:ext>
                </a:extLst>
              </a:tr>
              <a:tr h="606960">
                <a:tc>
                  <a:txBody>
                    <a:bodyPr/>
                    <a:lstStyle/>
                    <a:p>
                      <a:r>
                        <a:rPr lang="de-DE" sz="1350" kern="1200" dirty="0" smtClean="0">
                          <a:solidFill>
                            <a:schemeClr val="tx1"/>
                          </a:solidFill>
                          <a:latin typeface="+mj-lt"/>
                          <a:ea typeface="+mn-ea"/>
                          <a:cs typeface="+mn-cs"/>
                        </a:rPr>
                        <a:t>531</a:t>
                      </a:r>
                      <a:endParaRPr lang="de-DE" sz="1350" kern="1200" dirty="0">
                        <a:solidFill>
                          <a:schemeClr val="tx1"/>
                        </a:solidFill>
                        <a:latin typeface="+mj-lt"/>
                        <a:ea typeface="+mn-ea"/>
                        <a:cs typeface="+mn-cs"/>
                      </a:endParaRPr>
                    </a:p>
                  </a:txBody>
                  <a:tcPr/>
                </a:tc>
                <a:tc>
                  <a:txBody>
                    <a:bodyPr/>
                    <a:lstStyle/>
                    <a:p>
                      <a:pPr marL="0" algn="l" defTabSz="685800" rtl="0" eaLnBrk="1" latinLnBrk="0" hangingPunct="1"/>
                      <a:r>
                        <a:rPr lang="de-DE" sz="1350" b="0" kern="1200" dirty="0" smtClean="0">
                          <a:solidFill>
                            <a:schemeClr val="tx1"/>
                          </a:solidFill>
                          <a:latin typeface="+mj-lt"/>
                          <a:ea typeface="+mn-ea"/>
                          <a:cs typeface="+mn-cs"/>
                        </a:rPr>
                        <a:t>Gemüsekuchen (10 </a:t>
                      </a:r>
                      <a:r>
                        <a:rPr lang="de-DE" sz="1350" b="0" kern="1200" dirty="0" err="1" smtClean="0">
                          <a:solidFill>
                            <a:schemeClr val="tx1"/>
                          </a:solidFill>
                          <a:latin typeface="+mj-lt"/>
                          <a:ea typeface="+mn-ea"/>
                          <a:cs typeface="+mn-cs"/>
                        </a:rPr>
                        <a:t>Stk</a:t>
                      </a:r>
                      <a:r>
                        <a:rPr lang="de-DE" sz="1350" b="0" kern="1200" dirty="0" smtClean="0">
                          <a:solidFill>
                            <a:schemeClr val="tx1"/>
                          </a:solidFill>
                          <a:latin typeface="+mj-lt"/>
                          <a:ea typeface="+mn-ea"/>
                          <a:cs typeface="+mn-cs"/>
                        </a:rPr>
                        <a:t>) pro Stück</a:t>
                      </a:r>
                      <a:endParaRPr lang="de-DE" sz="1350" b="0" kern="1200" dirty="0">
                        <a:solidFill>
                          <a:schemeClr val="tx1"/>
                        </a:solidFill>
                        <a:latin typeface="+mj-lt"/>
                        <a:ea typeface="+mn-ea"/>
                        <a:cs typeface="+mn-cs"/>
                      </a:endParaRPr>
                    </a:p>
                  </a:txBody>
                  <a:tcPr/>
                </a:tc>
                <a:tc>
                  <a:txBody>
                    <a:bodyPr/>
                    <a:lstStyle/>
                    <a:p>
                      <a:pPr marL="0" algn="l" defTabSz="685800" rtl="0" eaLnBrk="1" latinLnBrk="0" hangingPunct="1"/>
                      <a:r>
                        <a:rPr lang="de-DE" sz="1350" b="0" kern="1200" dirty="0" smtClean="0">
                          <a:solidFill>
                            <a:schemeClr val="tx1"/>
                          </a:solidFill>
                          <a:latin typeface="+mj-lt"/>
                          <a:ea typeface="+mn-ea"/>
                          <a:cs typeface="+mn-cs"/>
                        </a:rPr>
                        <a:t>  6,80</a:t>
                      </a:r>
                      <a:endParaRPr lang="de-DE" sz="1350" b="0" kern="1200" dirty="0">
                        <a:solidFill>
                          <a:schemeClr val="tx1"/>
                        </a:solidFill>
                        <a:latin typeface="+mj-lt"/>
                        <a:ea typeface="+mn-ea"/>
                        <a:cs typeface="+mn-cs"/>
                      </a:endParaRPr>
                    </a:p>
                  </a:txBody>
                  <a:tcPr/>
                </a:tc>
                <a:extLst>
                  <a:ext uri="{0D108BD9-81ED-4DB2-BD59-A6C34878D82A}">
                    <a16:rowId xmlns:a16="http://schemas.microsoft.com/office/drawing/2014/main" val="3245824437"/>
                  </a:ext>
                </a:extLst>
              </a:tr>
              <a:tr h="606960">
                <a:tc>
                  <a:txBody>
                    <a:bodyPr/>
                    <a:lstStyle/>
                    <a:p>
                      <a:r>
                        <a:rPr lang="de-DE" sz="1350" kern="1200" dirty="0" smtClean="0">
                          <a:solidFill>
                            <a:schemeClr val="tx1"/>
                          </a:solidFill>
                          <a:latin typeface="+mj-lt"/>
                          <a:ea typeface="+mn-ea"/>
                          <a:cs typeface="+mn-cs"/>
                        </a:rPr>
                        <a:t>530</a:t>
                      </a:r>
                      <a:endParaRPr lang="de-DE" sz="1350" kern="1200" dirty="0">
                        <a:solidFill>
                          <a:schemeClr val="tx1"/>
                        </a:solidFill>
                        <a:latin typeface="+mj-lt"/>
                        <a:ea typeface="+mn-ea"/>
                        <a:cs typeface="+mn-cs"/>
                      </a:endParaRPr>
                    </a:p>
                  </a:txBody>
                  <a:tcPr/>
                </a:tc>
                <a:tc>
                  <a:txBody>
                    <a:bodyPr/>
                    <a:lstStyle/>
                    <a:p>
                      <a:pPr marL="0" algn="l" defTabSz="685800" rtl="0" eaLnBrk="1" latinLnBrk="0" hangingPunct="1"/>
                      <a:r>
                        <a:rPr lang="de-DE" sz="1350" b="0" kern="1200" dirty="0" smtClean="0">
                          <a:solidFill>
                            <a:schemeClr val="tx1"/>
                          </a:solidFill>
                          <a:latin typeface="+mj-lt"/>
                          <a:ea typeface="+mn-ea"/>
                          <a:cs typeface="+mn-cs"/>
                        </a:rPr>
                        <a:t>Quiche Lorraine (10 </a:t>
                      </a:r>
                      <a:r>
                        <a:rPr lang="de-DE" sz="1350" b="0" kern="1200" dirty="0" err="1" smtClean="0">
                          <a:solidFill>
                            <a:schemeClr val="tx1"/>
                          </a:solidFill>
                          <a:latin typeface="+mj-lt"/>
                          <a:ea typeface="+mn-ea"/>
                          <a:cs typeface="+mn-cs"/>
                        </a:rPr>
                        <a:t>Stk</a:t>
                      </a:r>
                      <a:r>
                        <a:rPr lang="de-DE" sz="1350" b="0" kern="1200" dirty="0" smtClean="0">
                          <a:solidFill>
                            <a:schemeClr val="tx1"/>
                          </a:solidFill>
                          <a:latin typeface="+mj-lt"/>
                          <a:ea typeface="+mn-ea"/>
                          <a:cs typeface="+mn-cs"/>
                        </a:rPr>
                        <a:t>) pro Stück </a:t>
                      </a:r>
                      <a:endParaRPr lang="de-DE" sz="1350" b="0" kern="1200" dirty="0">
                        <a:solidFill>
                          <a:schemeClr val="tx1"/>
                        </a:solidFill>
                        <a:latin typeface="+mj-lt"/>
                        <a:ea typeface="+mn-ea"/>
                        <a:cs typeface="+mn-cs"/>
                      </a:endParaRPr>
                    </a:p>
                  </a:txBody>
                  <a:tcPr/>
                </a:tc>
                <a:tc>
                  <a:txBody>
                    <a:bodyPr/>
                    <a:lstStyle/>
                    <a:p>
                      <a:pPr marL="0" algn="l" defTabSz="685800" rtl="0" eaLnBrk="1" latinLnBrk="0" hangingPunct="1"/>
                      <a:r>
                        <a:rPr lang="de-DE" sz="1350" b="0" kern="1200" dirty="0" smtClean="0">
                          <a:solidFill>
                            <a:schemeClr val="tx1"/>
                          </a:solidFill>
                          <a:latin typeface="+mj-lt"/>
                          <a:ea typeface="+mn-ea"/>
                          <a:cs typeface="+mn-cs"/>
                        </a:rPr>
                        <a:t>  6,80</a:t>
                      </a:r>
                    </a:p>
                    <a:p>
                      <a:pPr marL="0" algn="l" defTabSz="685800" rtl="0" eaLnBrk="1" latinLnBrk="0" hangingPunct="1"/>
                      <a:endParaRPr lang="de-DE" sz="1350" b="0" kern="1200" dirty="0">
                        <a:solidFill>
                          <a:schemeClr val="tx1"/>
                        </a:solidFill>
                        <a:latin typeface="+mj-lt"/>
                        <a:ea typeface="+mn-ea"/>
                        <a:cs typeface="+mn-cs"/>
                      </a:endParaRPr>
                    </a:p>
                  </a:txBody>
                  <a:tcPr/>
                </a:tc>
                <a:extLst>
                  <a:ext uri="{0D108BD9-81ED-4DB2-BD59-A6C34878D82A}">
                    <a16:rowId xmlns:a16="http://schemas.microsoft.com/office/drawing/2014/main" val="1577729168"/>
                  </a:ext>
                </a:extLst>
              </a:tr>
              <a:tr h="606960">
                <a:tc>
                  <a:txBody>
                    <a:bodyPr/>
                    <a:lstStyle/>
                    <a:p>
                      <a:r>
                        <a:rPr lang="de-DE" sz="1350" kern="1200" dirty="0" smtClean="0">
                          <a:solidFill>
                            <a:schemeClr val="tx1"/>
                          </a:solidFill>
                          <a:latin typeface="+mj-lt"/>
                          <a:ea typeface="+mn-ea"/>
                          <a:cs typeface="+mn-cs"/>
                        </a:rPr>
                        <a:t>524</a:t>
                      </a:r>
                      <a:endParaRPr lang="de-DE" sz="1350" kern="1200" dirty="0">
                        <a:solidFill>
                          <a:schemeClr val="tx1"/>
                        </a:solidFill>
                        <a:latin typeface="+mj-lt"/>
                        <a:ea typeface="+mn-ea"/>
                        <a:cs typeface="+mn-cs"/>
                      </a:endParaRPr>
                    </a:p>
                  </a:txBody>
                  <a:tcPr/>
                </a:tc>
                <a:tc>
                  <a:txBody>
                    <a:bodyPr/>
                    <a:lstStyle/>
                    <a:p>
                      <a:r>
                        <a:rPr lang="de-DE" sz="1350" b="0" kern="1200" dirty="0" smtClean="0">
                          <a:solidFill>
                            <a:schemeClr val="tx1"/>
                          </a:solidFill>
                          <a:latin typeface="+mj-lt"/>
                          <a:ea typeface="+mn-ea"/>
                          <a:cs typeface="+mn-cs"/>
                        </a:rPr>
                        <a:t>Zwiebelkuchen (10 </a:t>
                      </a:r>
                      <a:r>
                        <a:rPr lang="de-DE" sz="1350" b="0" kern="1200" dirty="0" err="1" smtClean="0">
                          <a:solidFill>
                            <a:schemeClr val="tx1"/>
                          </a:solidFill>
                          <a:latin typeface="+mj-lt"/>
                          <a:ea typeface="+mn-ea"/>
                          <a:cs typeface="+mn-cs"/>
                        </a:rPr>
                        <a:t>Stk</a:t>
                      </a:r>
                      <a:r>
                        <a:rPr lang="de-DE" sz="1350" b="0" kern="1200" dirty="0" smtClean="0">
                          <a:solidFill>
                            <a:schemeClr val="tx1"/>
                          </a:solidFill>
                          <a:latin typeface="+mj-lt"/>
                          <a:ea typeface="+mn-ea"/>
                          <a:cs typeface="+mn-cs"/>
                        </a:rPr>
                        <a:t>) pro Stück </a:t>
                      </a:r>
                      <a:endParaRPr lang="de-DE" sz="1350" b="0" kern="1200" dirty="0">
                        <a:solidFill>
                          <a:schemeClr val="tx1"/>
                        </a:solidFill>
                        <a:latin typeface="+mj-lt"/>
                        <a:ea typeface="+mn-ea"/>
                        <a:cs typeface="+mn-cs"/>
                      </a:endParaRPr>
                    </a:p>
                  </a:txBody>
                  <a:tcPr/>
                </a:tc>
                <a:tc>
                  <a:txBody>
                    <a:bodyPr/>
                    <a:lstStyle/>
                    <a:p>
                      <a:r>
                        <a:rPr lang="de-DE" sz="1350" b="0" kern="1200" dirty="0" smtClean="0">
                          <a:solidFill>
                            <a:schemeClr val="tx1"/>
                          </a:solidFill>
                          <a:latin typeface="+mj-lt"/>
                          <a:ea typeface="+mn-ea"/>
                          <a:cs typeface="+mn-cs"/>
                        </a:rPr>
                        <a:t>  6,80</a:t>
                      </a:r>
                      <a:endParaRPr lang="de-DE" sz="1350" b="0" kern="1200" dirty="0">
                        <a:solidFill>
                          <a:schemeClr val="tx1"/>
                        </a:solidFill>
                        <a:latin typeface="+mj-lt"/>
                        <a:ea typeface="+mn-ea"/>
                        <a:cs typeface="+mn-cs"/>
                      </a:endParaRPr>
                    </a:p>
                  </a:txBody>
                  <a:tcPr/>
                </a:tc>
                <a:extLst>
                  <a:ext uri="{0D108BD9-81ED-4DB2-BD59-A6C34878D82A}">
                    <a16:rowId xmlns:a16="http://schemas.microsoft.com/office/drawing/2014/main" val="916668834"/>
                  </a:ext>
                </a:extLst>
              </a:tr>
              <a:tr h="606960">
                <a:tc>
                  <a:txBody>
                    <a:bodyPr/>
                    <a:lstStyle/>
                    <a:p>
                      <a:endParaRPr lang="de-DE" sz="1350" kern="1200" dirty="0">
                        <a:solidFill>
                          <a:schemeClr val="tx1"/>
                        </a:solidFill>
                        <a:latin typeface="+mj-lt"/>
                        <a:ea typeface="+mn-ea"/>
                        <a:cs typeface="+mn-cs"/>
                      </a:endParaRPr>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65809348"/>
                  </a:ext>
                </a:extLst>
              </a:tr>
            </a:tbl>
          </a:graphicData>
        </a:graphic>
      </p:graphicFrame>
      <p:sp>
        <p:nvSpPr>
          <p:cNvPr id="17" name="Textfeld 16">
            <a:extLst>
              <a:ext uri="{FF2B5EF4-FFF2-40B4-BE49-F238E27FC236}">
                <a16:creationId xmlns:a16="http://schemas.microsoft.com/office/drawing/2014/main" id="{AD2186CE-5F17-49AF-8E35-233FB63B20BA}"/>
              </a:ext>
            </a:extLst>
          </p:cNvPr>
          <p:cNvSpPr txBox="1"/>
          <p:nvPr/>
        </p:nvSpPr>
        <p:spPr>
          <a:xfrm>
            <a:off x="539290" y="892083"/>
            <a:ext cx="4766636" cy="1569660"/>
          </a:xfrm>
          <a:prstGeom prst="rect">
            <a:avLst/>
          </a:prstGeom>
          <a:noFill/>
        </p:spPr>
        <p:txBody>
          <a:bodyPr wrap="square" rtlCol="0">
            <a:spAutoFit/>
          </a:bodyPr>
          <a:lstStyle/>
          <a:p>
            <a:pPr>
              <a:lnSpc>
                <a:spcPct val="150000"/>
              </a:lnSpc>
            </a:pPr>
            <a:r>
              <a:rPr lang="de-DE" sz="1600" b="1" dirty="0">
                <a:solidFill>
                  <a:srgbClr val="800080"/>
                </a:solidFill>
                <a:latin typeface="+mj-lt"/>
              </a:rPr>
              <a:t>Weiteres Herzhaftes, </a:t>
            </a:r>
            <a:r>
              <a:rPr lang="de-DE" sz="1600" b="1" dirty="0" smtClean="0">
                <a:solidFill>
                  <a:srgbClr val="800080"/>
                </a:solidFill>
                <a:latin typeface="+mj-lt"/>
              </a:rPr>
              <a:t>Suppen </a:t>
            </a:r>
            <a:r>
              <a:rPr lang="de-DE" sz="1600" b="1" dirty="0">
                <a:solidFill>
                  <a:srgbClr val="800080"/>
                </a:solidFill>
                <a:latin typeface="+mj-lt"/>
              </a:rPr>
              <a:t>und Salate</a:t>
            </a:r>
            <a:r>
              <a:rPr lang="de-DE" sz="1600" b="1" dirty="0">
                <a:solidFill>
                  <a:srgbClr val="7030A0"/>
                </a:solidFill>
                <a:latin typeface="+mj-lt"/>
              </a:rPr>
              <a:t>		</a:t>
            </a:r>
            <a:r>
              <a:rPr lang="de-DE" sz="1600" dirty="0">
                <a:latin typeface="+mj-lt"/>
              </a:rPr>
              <a:t>					</a:t>
            </a:r>
            <a:endParaRPr lang="de-DE" sz="1600" dirty="0" smtClean="0">
              <a:latin typeface="+mj-lt"/>
            </a:endParaRPr>
          </a:p>
          <a:p>
            <a:pPr>
              <a:lnSpc>
                <a:spcPct val="150000"/>
              </a:lnSpc>
            </a:pPr>
            <a:endParaRPr lang="de-DE" sz="1600" dirty="0" smtClean="0">
              <a:latin typeface="+mj-lt"/>
            </a:endParaRPr>
          </a:p>
          <a:p>
            <a:pPr>
              <a:lnSpc>
                <a:spcPct val="150000"/>
              </a:lnSpc>
            </a:pPr>
            <a:endParaRPr lang="de-DE" sz="1600" dirty="0">
              <a:latin typeface="+mj-lt"/>
            </a:endParaRPr>
          </a:p>
        </p:txBody>
      </p:sp>
      <p:grpSp>
        <p:nvGrpSpPr>
          <p:cNvPr id="12" name="Gruppieren 11">
            <a:extLst>
              <a:ext uri="{FF2B5EF4-FFF2-40B4-BE49-F238E27FC236}">
                <a16:creationId xmlns:a16="http://schemas.microsoft.com/office/drawing/2014/main" id="{55FA0D2B-73E9-486C-9196-9D06B5561292}"/>
              </a:ext>
            </a:extLst>
          </p:cNvPr>
          <p:cNvGrpSpPr/>
          <p:nvPr/>
        </p:nvGrpSpPr>
        <p:grpSpPr>
          <a:xfrm>
            <a:off x="402508" y="296214"/>
            <a:ext cx="6408864" cy="440742"/>
            <a:chOff x="225123" y="123998"/>
            <a:chExt cx="6408864" cy="440742"/>
          </a:xfrm>
        </p:grpSpPr>
        <p:sp>
          <p:nvSpPr>
            <p:cNvPr id="13" name="Rechteck 12">
              <a:extLst>
                <a:ext uri="{FF2B5EF4-FFF2-40B4-BE49-F238E27FC236}">
                  <a16:creationId xmlns:a16="http://schemas.microsoft.com/office/drawing/2014/main" id="{6BD680A2-CFCB-4C68-88FA-2E00E8F3BC22}"/>
                </a:ext>
              </a:extLst>
            </p:cNvPr>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EA0444FC-72BC-449C-BABB-BB0361F3BDED}"/>
                </a:ext>
              </a:extLst>
            </p:cNvPr>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D77EE0B5-4EA8-4CAF-BA88-805CB47820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spTree>
    <p:extLst>
      <p:ext uri="{BB962C8B-B14F-4D97-AF65-F5344CB8AC3E}">
        <p14:creationId xmlns:p14="http://schemas.microsoft.com/office/powerpoint/2010/main" val="364864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5255AA4-1692-42F0-9DBB-DBA8D6CCC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79" y="970422"/>
            <a:ext cx="6136106" cy="7965156"/>
          </a:xfrm>
          <a:prstGeom prst="rect">
            <a:avLst/>
          </a:prstGeom>
        </p:spPr>
      </p:pic>
      <p:grpSp>
        <p:nvGrpSpPr>
          <p:cNvPr id="6" name="Gruppieren 5">
            <a:extLst>
              <a:ext uri="{FF2B5EF4-FFF2-40B4-BE49-F238E27FC236}">
                <a16:creationId xmlns:a16="http://schemas.microsoft.com/office/drawing/2014/main" id="{1ED2845D-D0DD-4CDB-AE45-E32CDB4D9BF2}"/>
              </a:ext>
            </a:extLst>
          </p:cNvPr>
          <p:cNvGrpSpPr/>
          <p:nvPr/>
        </p:nvGrpSpPr>
        <p:grpSpPr>
          <a:xfrm>
            <a:off x="250108" y="143814"/>
            <a:ext cx="6408864" cy="440742"/>
            <a:chOff x="225123" y="123998"/>
            <a:chExt cx="6408864" cy="440742"/>
          </a:xfrm>
        </p:grpSpPr>
        <p:sp>
          <p:nvSpPr>
            <p:cNvPr id="7" name="Rechteck 6">
              <a:extLst>
                <a:ext uri="{FF2B5EF4-FFF2-40B4-BE49-F238E27FC236}">
                  <a16:creationId xmlns:a16="http://schemas.microsoft.com/office/drawing/2014/main" id="{2B5F91AC-4AE5-4AFD-A2D1-1D6F9A0BECCA}"/>
                </a:ext>
              </a:extLst>
            </p:cNvPr>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333BB40D-E1DC-4907-A1C5-9C0FA1DF4807}"/>
                </a:ext>
              </a:extLst>
            </p:cNvPr>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77F6BBAB-5DC6-47AE-BD76-DC8B16C1EB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14" name="Gruppieren 13">
            <a:extLst>
              <a:ext uri="{FF2B5EF4-FFF2-40B4-BE49-F238E27FC236}">
                <a16:creationId xmlns:a16="http://schemas.microsoft.com/office/drawing/2014/main" id="{BE181F24-40D3-4E6B-800F-53695D624017}"/>
              </a:ext>
            </a:extLst>
          </p:cNvPr>
          <p:cNvGrpSpPr/>
          <p:nvPr/>
        </p:nvGrpSpPr>
        <p:grpSpPr>
          <a:xfrm>
            <a:off x="250108" y="9301445"/>
            <a:ext cx="6408864" cy="440742"/>
            <a:chOff x="225123" y="9310970"/>
            <a:chExt cx="6408864" cy="440742"/>
          </a:xfrm>
        </p:grpSpPr>
        <p:sp>
          <p:nvSpPr>
            <p:cNvPr id="15" name="Rechteck 14">
              <a:extLst>
                <a:ext uri="{FF2B5EF4-FFF2-40B4-BE49-F238E27FC236}">
                  <a16:creationId xmlns:a16="http://schemas.microsoft.com/office/drawing/2014/main" id="{8FB6D73A-6095-4A1A-B505-B3C3B08A735E}"/>
                </a:ext>
              </a:extLst>
            </p:cNvPr>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3E1419E8-2F03-47CE-A7BC-2A121D8E8EF1}"/>
                </a:ext>
              </a:extLst>
            </p:cNvPr>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CC40EE12-15CD-433C-9D91-036E90719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8" name="Textfeld 17">
            <a:extLst>
              <a:ext uri="{FF2B5EF4-FFF2-40B4-BE49-F238E27FC236}">
                <a16:creationId xmlns:a16="http://schemas.microsoft.com/office/drawing/2014/main" id="{0B92F011-E42B-44C1-B538-AC2CC88A4B97}"/>
              </a:ext>
            </a:extLst>
          </p:cNvPr>
          <p:cNvSpPr txBox="1"/>
          <p:nvPr/>
        </p:nvSpPr>
        <p:spPr>
          <a:xfrm>
            <a:off x="4156405" y="8990005"/>
            <a:ext cx="2502567" cy="299634"/>
          </a:xfrm>
          <a:prstGeom prst="rect">
            <a:avLst/>
          </a:prstGeom>
          <a:noFill/>
        </p:spPr>
        <p:txBody>
          <a:bodyPr wrap="square" rtlCol="0">
            <a:spAutoFit/>
          </a:bodyPr>
          <a:lstStyle/>
          <a:p>
            <a:r>
              <a:rPr lang="de-DE" dirty="0">
                <a:latin typeface="+mj-lt"/>
              </a:rPr>
              <a:t>Frühstückstüte zum Mitnehmen</a:t>
            </a:r>
          </a:p>
        </p:txBody>
      </p:sp>
    </p:spTree>
    <p:extLst>
      <p:ext uri="{BB962C8B-B14F-4D97-AF65-F5344CB8AC3E}">
        <p14:creationId xmlns:p14="http://schemas.microsoft.com/office/powerpoint/2010/main" val="149275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ieren 26"/>
          <p:cNvGrpSpPr/>
          <p:nvPr/>
        </p:nvGrpSpPr>
        <p:grpSpPr>
          <a:xfrm>
            <a:off x="202874" y="162672"/>
            <a:ext cx="6408864" cy="440742"/>
            <a:chOff x="225123" y="123998"/>
            <a:chExt cx="6408864" cy="440742"/>
          </a:xfrm>
        </p:grpSpPr>
        <p:sp>
          <p:nvSpPr>
            <p:cNvPr id="28" name="Rechteck 27"/>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Grafik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1" name="Gruppieren 30"/>
          <p:cNvGrpSpPr/>
          <p:nvPr/>
        </p:nvGrpSpPr>
        <p:grpSpPr>
          <a:xfrm>
            <a:off x="202874" y="9320495"/>
            <a:ext cx="6408864" cy="440742"/>
            <a:chOff x="225123" y="9310970"/>
            <a:chExt cx="6408864" cy="440742"/>
          </a:xfrm>
        </p:grpSpPr>
        <p:sp>
          <p:nvSpPr>
            <p:cNvPr id="32" name="Rechteck 31"/>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graphicFrame>
        <p:nvGraphicFramePr>
          <p:cNvPr id="13" name="Tabelle 12">
            <a:extLst>
              <a:ext uri="{FF2B5EF4-FFF2-40B4-BE49-F238E27FC236}">
                <a16:creationId xmlns:a16="http://schemas.microsoft.com/office/drawing/2014/main" id="{42457AAE-5578-408E-BFBE-9B404113BEF8}"/>
              </a:ext>
            </a:extLst>
          </p:cNvPr>
          <p:cNvGraphicFramePr>
            <a:graphicFrameLocks noGrp="1"/>
          </p:cNvGraphicFramePr>
          <p:nvPr>
            <p:extLst>
              <p:ext uri="{D42A27DB-BD31-4B8C-83A1-F6EECF244321}">
                <p14:modId xmlns:p14="http://schemas.microsoft.com/office/powerpoint/2010/main" val="1200397340"/>
              </p:ext>
            </p:extLst>
          </p:nvPr>
        </p:nvGraphicFramePr>
        <p:xfrm>
          <a:off x="475320" y="1451438"/>
          <a:ext cx="5905407" cy="7950606"/>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dirty="0">
                          <a:latin typeface="+mj-lt"/>
                        </a:rPr>
                        <a:t>1325</a:t>
                      </a:r>
                    </a:p>
                  </a:txBody>
                  <a:tcPr/>
                </a:tc>
                <a:tc>
                  <a:txBody>
                    <a:bodyPr/>
                    <a:lstStyle/>
                    <a:p>
                      <a:r>
                        <a:rPr lang="de-DE" dirty="0">
                          <a:latin typeface="+mj-lt"/>
                        </a:rPr>
                        <a:t>Mini Croissant belegt</a:t>
                      </a:r>
                    </a:p>
                  </a:txBody>
                  <a:tcPr/>
                </a:tc>
                <a:tc>
                  <a:txBody>
                    <a:bodyPr/>
                    <a:lstStyle/>
                    <a:p>
                      <a:r>
                        <a:rPr lang="de-DE" dirty="0" smtClean="0">
                          <a:latin typeface="+mj-lt"/>
                        </a:rPr>
                        <a:t>3,95</a:t>
                      </a:r>
                      <a:endParaRPr lang="de-DE" dirty="0">
                        <a:latin typeface="+mj-lt"/>
                      </a:endParaRPr>
                    </a:p>
                  </a:txBody>
                  <a:tcPr/>
                </a:tc>
                <a:extLst>
                  <a:ext uri="{0D108BD9-81ED-4DB2-BD59-A6C34878D82A}">
                    <a16:rowId xmlns:a16="http://schemas.microsoft.com/office/drawing/2014/main" val="1203916663"/>
                  </a:ext>
                </a:extLst>
              </a:tr>
              <a:tr h="457200">
                <a:tc>
                  <a:txBody>
                    <a:bodyPr/>
                    <a:lstStyle/>
                    <a:p>
                      <a:r>
                        <a:rPr lang="de-DE" dirty="0">
                          <a:latin typeface="+mj-lt"/>
                        </a:rPr>
                        <a:t>1327</a:t>
                      </a:r>
                    </a:p>
                  </a:txBody>
                  <a:tcPr/>
                </a:tc>
                <a:tc>
                  <a:txBody>
                    <a:bodyPr/>
                    <a:lstStyle/>
                    <a:p>
                      <a:r>
                        <a:rPr lang="de-DE" dirty="0" err="1">
                          <a:latin typeface="+mj-lt"/>
                        </a:rPr>
                        <a:t>Canapes</a:t>
                      </a:r>
                      <a:endParaRPr lang="de-DE" dirty="0">
                        <a:latin typeface="+mj-lt"/>
                      </a:endParaRPr>
                    </a:p>
                  </a:txBody>
                  <a:tcPr/>
                </a:tc>
                <a:tc>
                  <a:txBody>
                    <a:bodyPr/>
                    <a:lstStyle/>
                    <a:p>
                      <a:r>
                        <a:rPr lang="de-DE" dirty="0">
                          <a:latin typeface="+mj-lt"/>
                        </a:rPr>
                        <a:t>3,50</a:t>
                      </a:r>
                    </a:p>
                  </a:txBody>
                  <a:tcPr/>
                </a:tc>
                <a:extLst>
                  <a:ext uri="{0D108BD9-81ED-4DB2-BD59-A6C34878D82A}">
                    <a16:rowId xmlns:a16="http://schemas.microsoft.com/office/drawing/2014/main" val="4085486170"/>
                  </a:ext>
                </a:extLst>
              </a:tr>
              <a:tr h="360947">
                <a:tc>
                  <a:txBody>
                    <a:bodyPr/>
                    <a:lstStyle/>
                    <a:p>
                      <a:r>
                        <a:rPr lang="de-DE" dirty="0">
                          <a:latin typeface="+mj-lt"/>
                        </a:rPr>
                        <a:t>1354</a:t>
                      </a:r>
                    </a:p>
                  </a:txBody>
                  <a:tcPr/>
                </a:tc>
                <a:tc>
                  <a:txBody>
                    <a:bodyPr/>
                    <a:lstStyle/>
                    <a:p>
                      <a:r>
                        <a:rPr lang="de-DE" dirty="0" smtClean="0">
                          <a:latin typeface="+mj-lt"/>
                        </a:rPr>
                        <a:t>Mini-Semmel </a:t>
                      </a:r>
                      <a:r>
                        <a:rPr lang="de-DE" dirty="0">
                          <a:latin typeface="+mj-lt"/>
                        </a:rPr>
                        <a:t>belegt</a:t>
                      </a:r>
                    </a:p>
                  </a:txBody>
                  <a:tcPr/>
                </a:tc>
                <a:tc>
                  <a:txBody>
                    <a:bodyPr/>
                    <a:lstStyle/>
                    <a:p>
                      <a:r>
                        <a:rPr lang="de-DE" dirty="0" smtClean="0">
                          <a:latin typeface="+mj-lt"/>
                        </a:rPr>
                        <a:t>3,80</a:t>
                      </a:r>
                      <a:endParaRPr lang="de-DE" dirty="0">
                        <a:latin typeface="+mj-lt"/>
                      </a:endParaRPr>
                    </a:p>
                  </a:txBody>
                  <a:tcPr/>
                </a:tc>
                <a:extLst>
                  <a:ext uri="{0D108BD9-81ED-4DB2-BD59-A6C34878D82A}">
                    <a16:rowId xmlns:a16="http://schemas.microsoft.com/office/drawing/2014/main" val="342936744"/>
                  </a:ext>
                </a:extLst>
              </a:tr>
              <a:tr h="372979">
                <a:tc>
                  <a:txBody>
                    <a:bodyPr/>
                    <a:lstStyle/>
                    <a:p>
                      <a:r>
                        <a:rPr lang="de-DE" dirty="0">
                          <a:solidFill>
                            <a:schemeClr val="tx1"/>
                          </a:solidFill>
                          <a:latin typeface="+mj-lt"/>
                        </a:rPr>
                        <a:t>1133</a:t>
                      </a:r>
                    </a:p>
                  </a:txBody>
                  <a:tcPr/>
                </a:tc>
                <a:tc>
                  <a:txBody>
                    <a:bodyPr/>
                    <a:lstStyle/>
                    <a:p>
                      <a:r>
                        <a:rPr lang="de-DE" dirty="0" smtClean="0">
                          <a:solidFill>
                            <a:schemeClr val="tx1"/>
                          </a:solidFill>
                          <a:latin typeface="+mj-lt"/>
                        </a:rPr>
                        <a:t>Mini-Ciabatta </a:t>
                      </a:r>
                      <a:r>
                        <a:rPr lang="de-DE" dirty="0">
                          <a:solidFill>
                            <a:schemeClr val="tx1"/>
                          </a:solidFill>
                          <a:latin typeface="+mj-lt"/>
                        </a:rPr>
                        <a:t>belegt</a:t>
                      </a:r>
                    </a:p>
                  </a:txBody>
                  <a:tcPr/>
                </a:tc>
                <a:tc>
                  <a:txBody>
                    <a:bodyPr/>
                    <a:lstStyle/>
                    <a:p>
                      <a:r>
                        <a:rPr lang="de-DE" dirty="0">
                          <a:solidFill>
                            <a:schemeClr val="tx1"/>
                          </a:solidFill>
                          <a:latin typeface="+mj-lt"/>
                        </a:rPr>
                        <a:t>3,20</a:t>
                      </a:r>
                    </a:p>
                  </a:txBody>
                  <a:tcPr/>
                </a:tc>
                <a:extLst>
                  <a:ext uri="{0D108BD9-81ED-4DB2-BD59-A6C34878D82A}">
                    <a16:rowId xmlns:a16="http://schemas.microsoft.com/office/drawing/2014/main" val="2525124229"/>
                  </a:ext>
                </a:extLst>
              </a:tr>
              <a:tr h="372979">
                <a:tc>
                  <a:txBody>
                    <a:bodyPr/>
                    <a:lstStyle/>
                    <a:p>
                      <a:r>
                        <a:rPr lang="de-DE" dirty="0">
                          <a:solidFill>
                            <a:schemeClr val="tx1"/>
                          </a:solidFill>
                          <a:latin typeface="+mj-lt"/>
                        </a:rPr>
                        <a:t>161</a:t>
                      </a:r>
                    </a:p>
                  </a:txBody>
                  <a:tcPr/>
                </a:tc>
                <a:tc>
                  <a:txBody>
                    <a:bodyPr/>
                    <a:lstStyle/>
                    <a:p>
                      <a:r>
                        <a:rPr lang="de-DE" dirty="0" smtClean="0">
                          <a:solidFill>
                            <a:schemeClr val="tx1"/>
                          </a:solidFill>
                          <a:latin typeface="+mj-lt"/>
                        </a:rPr>
                        <a:t>Mini-</a:t>
                      </a:r>
                      <a:r>
                        <a:rPr lang="de-DE" dirty="0" err="1" smtClean="0">
                          <a:solidFill>
                            <a:schemeClr val="tx1"/>
                          </a:solidFill>
                          <a:latin typeface="+mj-lt"/>
                        </a:rPr>
                        <a:t>Tramezzini</a:t>
                      </a:r>
                      <a:endParaRPr lang="de-DE" dirty="0">
                        <a:solidFill>
                          <a:schemeClr val="tx1"/>
                        </a:solidFill>
                        <a:latin typeface="+mj-lt"/>
                      </a:endParaRPr>
                    </a:p>
                  </a:txBody>
                  <a:tcPr/>
                </a:tc>
                <a:tc>
                  <a:txBody>
                    <a:bodyPr/>
                    <a:lstStyle/>
                    <a:p>
                      <a:r>
                        <a:rPr lang="de-DE" dirty="0" smtClean="0">
                          <a:solidFill>
                            <a:schemeClr val="tx1"/>
                          </a:solidFill>
                          <a:latin typeface="+mj-lt"/>
                        </a:rPr>
                        <a:t>2,80</a:t>
                      </a:r>
                      <a:endParaRPr lang="de-DE" dirty="0">
                        <a:solidFill>
                          <a:schemeClr val="tx1"/>
                        </a:solidFill>
                        <a:latin typeface="+mj-lt"/>
                      </a:endParaRPr>
                    </a:p>
                  </a:txBody>
                  <a:tcPr/>
                </a:tc>
                <a:extLst>
                  <a:ext uri="{0D108BD9-81ED-4DB2-BD59-A6C34878D82A}">
                    <a16:rowId xmlns:a16="http://schemas.microsoft.com/office/drawing/2014/main" val="2563798479"/>
                  </a:ext>
                </a:extLst>
              </a:tr>
              <a:tr h="385011">
                <a:tc>
                  <a:txBody>
                    <a:bodyPr/>
                    <a:lstStyle/>
                    <a:p>
                      <a:r>
                        <a:rPr lang="de-DE" dirty="0">
                          <a:solidFill>
                            <a:schemeClr val="tx1"/>
                          </a:solidFill>
                          <a:latin typeface="+mj-lt"/>
                        </a:rPr>
                        <a:t>1370</a:t>
                      </a:r>
                    </a:p>
                  </a:txBody>
                  <a:tcPr/>
                </a:tc>
                <a:tc>
                  <a:txBody>
                    <a:bodyPr/>
                    <a:lstStyle/>
                    <a:p>
                      <a:r>
                        <a:rPr lang="de-DE" dirty="0" smtClean="0">
                          <a:solidFill>
                            <a:schemeClr val="tx1"/>
                          </a:solidFill>
                          <a:latin typeface="+mj-lt"/>
                        </a:rPr>
                        <a:t>Mini-</a:t>
                      </a:r>
                      <a:r>
                        <a:rPr lang="de-DE" dirty="0" err="1" smtClean="0">
                          <a:solidFill>
                            <a:schemeClr val="tx1"/>
                          </a:solidFill>
                          <a:latin typeface="+mj-lt"/>
                        </a:rPr>
                        <a:t>Wraps</a:t>
                      </a:r>
                      <a:endParaRPr lang="de-DE" dirty="0">
                        <a:solidFill>
                          <a:schemeClr val="tx1"/>
                        </a:solidFill>
                        <a:latin typeface="+mj-lt"/>
                      </a:endParaRPr>
                    </a:p>
                  </a:txBody>
                  <a:tcPr/>
                </a:tc>
                <a:tc>
                  <a:txBody>
                    <a:bodyPr/>
                    <a:lstStyle/>
                    <a:p>
                      <a:r>
                        <a:rPr lang="de-DE" dirty="0">
                          <a:solidFill>
                            <a:schemeClr val="tx1"/>
                          </a:solidFill>
                          <a:latin typeface="+mj-lt"/>
                        </a:rPr>
                        <a:t>2,80</a:t>
                      </a:r>
                    </a:p>
                  </a:txBody>
                  <a:tcPr/>
                </a:tc>
                <a:extLst>
                  <a:ext uri="{0D108BD9-81ED-4DB2-BD59-A6C34878D82A}">
                    <a16:rowId xmlns:a16="http://schemas.microsoft.com/office/drawing/2014/main" val="2532913401"/>
                  </a:ext>
                </a:extLst>
              </a:tr>
              <a:tr h="348916">
                <a:tc>
                  <a:txBody>
                    <a:bodyPr/>
                    <a:lstStyle/>
                    <a:p>
                      <a:r>
                        <a:rPr lang="de-DE" dirty="0">
                          <a:solidFill>
                            <a:schemeClr val="tx1"/>
                          </a:solidFill>
                          <a:latin typeface="+mj-lt"/>
                        </a:rPr>
                        <a:t>1340</a:t>
                      </a:r>
                    </a:p>
                  </a:txBody>
                  <a:tcPr/>
                </a:tc>
                <a:tc>
                  <a:txBody>
                    <a:bodyPr/>
                    <a:lstStyle/>
                    <a:p>
                      <a:r>
                        <a:rPr lang="de-DE" dirty="0" smtClean="0">
                          <a:solidFill>
                            <a:schemeClr val="tx1"/>
                          </a:solidFill>
                          <a:latin typeface="+mj-lt"/>
                        </a:rPr>
                        <a:t>Mini-</a:t>
                      </a:r>
                      <a:r>
                        <a:rPr lang="de-DE" dirty="0" err="1" smtClean="0">
                          <a:solidFill>
                            <a:schemeClr val="tx1"/>
                          </a:solidFill>
                          <a:latin typeface="+mj-lt"/>
                        </a:rPr>
                        <a:t>Breze</a:t>
                      </a:r>
                      <a:r>
                        <a:rPr lang="de-DE" dirty="0" smtClean="0">
                          <a:solidFill>
                            <a:schemeClr val="tx1"/>
                          </a:solidFill>
                          <a:latin typeface="+mj-lt"/>
                        </a:rPr>
                        <a:t> </a:t>
                      </a:r>
                      <a:r>
                        <a:rPr lang="de-DE" dirty="0">
                          <a:solidFill>
                            <a:schemeClr val="tx1"/>
                          </a:solidFill>
                          <a:latin typeface="+mj-lt"/>
                        </a:rPr>
                        <a:t>belegt</a:t>
                      </a:r>
                    </a:p>
                  </a:txBody>
                  <a:tcPr/>
                </a:tc>
                <a:tc>
                  <a:txBody>
                    <a:bodyPr/>
                    <a:lstStyle/>
                    <a:p>
                      <a:r>
                        <a:rPr lang="de-DE" dirty="0">
                          <a:solidFill>
                            <a:schemeClr val="tx1"/>
                          </a:solidFill>
                          <a:latin typeface="+mj-lt"/>
                        </a:rPr>
                        <a:t>3,20</a:t>
                      </a:r>
                    </a:p>
                  </a:txBody>
                  <a:tcPr/>
                </a:tc>
                <a:extLst>
                  <a:ext uri="{0D108BD9-81ED-4DB2-BD59-A6C34878D82A}">
                    <a16:rowId xmlns:a16="http://schemas.microsoft.com/office/drawing/2014/main" val="1012953519"/>
                  </a:ext>
                </a:extLst>
              </a:tr>
              <a:tr h="397042">
                <a:tc>
                  <a:txBody>
                    <a:bodyPr/>
                    <a:lstStyle/>
                    <a:p>
                      <a:r>
                        <a:rPr lang="de-DE" sz="1350" kern="1200" dirty="0">
                          <a:solidFill>
                            <a:schemeClr val="tx1"/>
                          </a:solidFill>
                          <a:latin typeface="+mj-lt"/>
                          <a:ea typeface="+mn-ea"/>
                          <a:cs typeface="+mn-cs"/>
                        </a:rPr>
                        <a:t>1317</a:t>
                      </a:r>
                    </a:p>
                  </a:txBody>
                  <a:tcPr/>
                </a:tc>
                <a:tc>
                  <a:txBody>
                    <a:bodyPr/>
                    <a:lstStyle/>
                    <a:p>
                      <a:r>
                        <a:rPr lang="de-DE" sz="1350" kern="1200" dirty="0" smtClean="0">
                          <a:solidFill>
                            <a:schemeClr val="tx1"/>
                          </a:solidFill>
                          <a:latin typeface="+mj-lt"/>
                          <a:ea typeface="+mn-ea"/>
                          <a:cs typeface="+mn-cs"/>
                        </a:rPr>
                        <a:t>Mini-</a:t>
                      </a:r>
                      <a:r>
                        <a:rPr lang="de-DE" sz="1350" kern="1200" dirty="0" err="1" smtClean="0">
                          <a:solidFill>
                            <a:schemeClr val="tx1"/>
                          </a:solidFill>
                          <a:latin typeface="+mj-lt"/>
                          <a:ea typeface="+mn-ea"/>
                          <a:cs typeface="+mn-cs"/>
                        </a:rPr>
                        <a:t>Butterbreze</a:t>
                      </a:r>
                      <a:endParaRPr lang="de-DE" sz="1350" kern="1200" dirty="0">
                        <a:solidFill>
                          <a:schemeClr val="tx1"/>
                        </a:solidFill>
                        <a:latin typeface="+mj-lt"/>
                        <a:ea typeface="+mn-ea"/>
                        <a:cs typeface="+mn-cs"/>
                      </a:endParaRPr>
                    </a:p>
                  </a:txBody>
                  <a:tcPr/>
                </a:tc>
                <a:tc>
                  <a:txBody>
                    <a:bodyPr/>
                    <a:lstStyle/>
                    <a:p>
                      <a:r>
                        <a:rPr lang="de-DE" dirty="0">
                          <a:solidFill>
                            <a:schemeClr val="tx1"/>
                          </a:solidFill>
                          <a:latin typeface="+mj-lt"/>
                        </a:rPr>
                        <a:t>1,60</a:t>
                      </a:r>
                    </a:p>
                  </a:txBody>
                  <a:tcPr/>
                </a:tc>
                <a:extLst>
                  <a:ext uri="{0D108BD9-81ED-4DB2-BD59-A6C34878D82A}">
                    <a16:rowId xmlns:a16="http://schemas.microsoft.com/office/drawing/2014/main" val="1941578330"/>
                  </a:ext>
                </a:extLst>
              </a:tr>
              <a:tr h="385011">
                <a:tc>
                  <a:txBody>
                    <a:bodyPr/>
                    <a:lstStyle/>
                    <a:p>
                      <a:r>
                        <a:rPr lang="de-DE" sz="1350" kern="1200" dirty="0">
                          <a:solidFill>
                            <a:schemeClr val="tx1"/>
                          </a:solidFill>
                          <a:latin typeface="+mj-lt"/>
                          <a:ea typeface="+mn-ea"/>
                          <a:cs typeface="+mn-cs"/>
                        </a:rPr>
                        <a:t>1345</a:t>
                      </a:r>
                    </a:p>
                  </a:txBody>
                  <a:tcPr/>
                </a:tc>
                <a:tc>
                  <a:txBody>
                    <a:bodyPr/>
                    <a:lstStyle/>
                    <a:p>
                      <a:r>
                        <a:rPr lang="de-DE" sz="1350" kern="1200" dirty="0" smtClean="0">
                          <a:solidFill>
                            <a:schemeClr val="tx1"/>
                          </a:solidFill>
                          <a:latin typeface="+mj-lt"/>
                          <a:ea typeface="+mn-ea"/>
                          <a:cs typeface="+mn-cs"/>
                        </a:rPr>
                        <a:t>Mini-</a:t>
                      </a:r>
                      <a:r>
                        <a:rPr lang="de-DE" sz="1350" kern="1200" dirty="0" err="1" smtClean="0">
                          <a:solidFill>
                            <a:schemeClr val="tx1"/>
                          </a:solidFill>
                          <a:latin typeface="+mj-lt"/>
                          <a:ea typeface="+mn-ea"/>
                          <a:cs typeface="+mn-cs"/>
                        </a:rPr>
                        <a:t>Frischkäsebreze</a:t>
                      </a:r>
                      <a:endParaRPr lang="de-DE" sz="1350" kern="1200" dirty="0">
                        <a:solidFill>
                          <a:schemeClr val="tx1"/>
                        </a:solidFill>
                        <a:latin typeface="+mj-lt"/>
                        <a:ea typeface="+mn-ea"/>
                        <a:cs typeface="+mn-cs"/>
                      </a:endParaRPr>
                    </a:p>
                  </a:txBody>
                  <a:tcPr/>
                </a:tc>
                <a:tc>
                  <a:txBody>
                    <a:bodyPr/>
                    <a:lstStyle/>
                    <a:p>
                      <a:r>
                        <a:rPr lang="de-DE" dirty="0">
                          <a:solidFill>
                            <a:schemeClr val="tx1"/>
                          </a:solidFill>
                          <a:latin typeface="+mj-lt"/>
                        </a:rPr>
                        <a:t>2,20</a:t>
                      </a:r>
                    </a:p>
                  </a:txBody>
                  <a:tcPr/>
                </a:tc>
                <a:extLst>
                  <a:ext uri="{0D108BD9-81ED-4DB2-BD59-A6C34878D82A}">
                    <a16:rowId xmlns:a16="http://schemas.microsoft.com/office/drawing/2014/main" val="1487451340"/>
                  </a:ext>
                </a:extLst>
              </a:tr>
              <a:tr h="360947">
                <a:tc>
                  <a:txBody>
                    <a:bodyPr/>
                    <a:lstStyle/>
                    <a:p>
                      <a:r>
                        <a:rPr lang="de-DE" sz="1350" kern="1200" dirty="0">
                          <a:solidFill>
                            <a:schemeClr val="tx1"/>
                          </a:solidFill>
                          <a:latin typeface="+mj-lt"/>
                          <a:ea typeface="+mn-ea"/>
                          <a:cs typeface="+mn-cs"/>
                        </a:rPr>
                        <a:t>1447</a:t>
                      </a:r>
                    </a:p>
                  </a:txBody>
                  <a:tcPr/>
                </a:tc>
                <a:tc>
                  <a:txBody>
                    <a:bodyPr/>
                    <a:lstStyle/>
                    <a:p>
                      <a:r>
                        <a:rPr lang="de-DE" sz="1350" kern="1200" dirty="0" smtClean="0">
                          <a:solidFill>
                            <a:schemeClr val="tx1"/>
                          </a:solidFill>
                          <a:latin typeface="+mj-lt"/>
                          <a:ea typeface="+mn-ea"/>
                          <a:cs typeface="+mn-cs"/>
                        </a:rPr>
                        <a:t>Mini-Käseblätterteigstange</a:t>
                      </a:r>
                      <a:endParaRPr lang="de-DE" sz="1350" kern="1200" dirty="0">
                        <a:solidFill>
                          <a:schemeClr val="tx1"/>
                        </a:solidFill>
                        <a:latin typeface="+mj-lt"/>
                        <a:ea typeface="+mn-ea"/>
                        <a:cs typeface="+mn-cs"/>
                      </a:endParaRPr>
                    </a:p>
                  </a:txBody>
                  <a:tcPr/>
                </a:tc>
                <a:tc>
                  <a:txBody>
                    <a:bodyPr/>
                    <a:lstStyle/>
                    <a:p>
                      <a:r>
                        <a:rPr lang="de-DE" dirty="0">
                          <a:solidFill>
                            <a:schemeClr val="tx1"/>
                          </a:solidFill>
                          <a:latin typeface="+mj-lt"/>
                        </a:rPr>
                        <a:t>1,90</a:t>
                      </a:r>
                    </a:p>
                  </a:txBody>
                  <a:tcPr/>
                </a:tc>
                <a:extLst>
                  <a:ext uri="{0D108BD9-81ED-4DB2-BD59-A6C34878D82A}">
                    <a16:rowId xmlns:a16="http://schemas.microsoft.com/office/drawing/2014/main" val="4048282751"/>
                  </a:ext>
                </a:extLst>
              </a:tr>
              <a:tr h="409073">
                <a:tc>
                  <a:txBody>
                    <a:bodyPr/>
                    <a:lstStyle/>
                    <a:p>
                      <a:r>
                        <a:rPr lang="de-DE" sz="1350" kern="1200" dirty="0" smtClean="0">
                          <a:solidFill>
                            <a:schemeClr val="tx1"/>
                          </a:solidFill>
                          <a:latin typeface="+mj-lt"/>
                          <a:ea typeface="+mn-ea"/>
                          <a:cs typeface="+mn-cs"/>
                        </a:rPr>
                        <a:t>1416</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Mini-</a:t>
                      </a:r>
                      <a:r>
                        <a:rPr lang="de-DE" sz="1350" kern="1200" dirty="0" err="1" smtClean="0">
                          <a:solidFill>
                            <a:schemeClr val="tx1"/>
                          </a:solidFill>
                          <a:latin typeface="+mj-lt"/>
                          <a:ea typeface="+mn-ea"/>
                          <a:cs typeface="+mn-cs"/>
                        </a:rPr>
                        <a:t>Gemüsespiess</a:t>
                      </a:r>
                      <a:r>
                        <a:rPr lang="de-DE" sz="1350" kern="1200" dirty="0" smtClean="0">
                          <a:solidFill>
                            <a:schemeClr val="tx1"/>
                          </a:solidFill>
                          <a:latin typeface="+mj-lt"/>
                          <a:ea typeface="+mn-ea"/>
                          <a:cs typeface="+mn-cs"/>
                        </a:rPr>
                        <a:t> </a:t>
                      </a:r>
                      <a:r>
                        <a:rPr lang="de-DE" sz="1350" kern="1200" dirty="0">
                          <a:solidFill>
                            <a:schemeClr val="tx1"/>
                          </a:solidFill>
                          <a:latin typeface="+mj-lt"/>
                          <a:ea typeface="+mn-ea"/>
                          <a:cs typeface="+mn-cs"/>
                        </a:rPr>
                        <a:t>roh</a:t>
                      </a:r>
                    </a:p>
                  </a:txBody>
                  <a:tcPr/>
                </a:tc>
                <a:tc>
                  <a:txBody>
                    <a:bodyPr/>
                    <a:lstStyle/>
                    <a:p>
                      <a:r>
                        <a:rPr lang="de-DE" dirty="0" smtClean="0">
                          <a:solidFill>
                            <a:schemeClr val="tx1"/>
                          </a:solidFill>
                          <a:latin typeface="+mj-lt"/>
                        </a:rPr>
                        <a:t>3,20</a:t>
                      </a:r>
                      <a:endParaRPr lang="de-DE" dirty="0">
                        <a:solidFill>
                          <a:schemeClr val="tx1"/>
                        </a:solidFill>
                        <a:latin typeface="+mj-lt"/>
                      </a:endParaRPr>
                    </a:p>
                  </a:txBody>
                  <a:tcPr/>
                </a:tc>
                <a:extLst>
                  <a:ext uri="{0D108BD9-81ED-4DB2-BD59-A6C34878D82A}">
                    <a16:rowId xmlns:a16="http://schemas.microsoft.com/office/drawing/2014/main" val="4282843471"/>
                  </a:ext>
                </a:extLst>
              </a:tr>
              <a:tr h="421105">
                <a:tc>
                  <a:txBody>
                    <a:bodyPr/>
                    <a:lstStyle/>
                    <a:p>
                      <a:r>
                        <a:rPr lang="de-DE" sz="1350" b="0" kern="1200" dirty="0">
                          <a:solidFill>
                            <a:schemeClr val="tx1"/>
                          </a:solidFill>
                          <a:latin typeface="+mj-lt"/>
                          <a:ea typeface="+mn-ea"/>
                          <a:cs typeface="+mn-cs"/>
                        </a:rPr>
                        <a:t>1412</a:t>
                      </a:r>
                    </a:p>
                  </a:txBody>
                  <a:tcPr/>
                </a:tc>
                <a:tc>
                  <a:txBody>
                    <a:bodyPr/>
                    <a:lstStyle/>
                    <a:p>
                      <a:r>
                        <a:rPr lang="de-DE" sz="1350" b="0" kern="1200" dirty="0" smtClean="0">
                          <a:solidFill>
                            <a:schemeClr val="tx1"/>
                          </a:solidFill>
                          <a:latin typeface="+mj-lt"/>
                          <a:ea typeface="+mn-ea"/>
                          <a:cs typeface="+mn-cs"/>
                        </a:rPr>
                        <a:t>Mini-</a:t>
                      </a:r>
                      <a:r>
                        <a:rPr lang="de-DE" sz="1350" b="0" kern="1200" dirty="0" err="1" smtClean="0">
                          <a:solidFill>
                            <a:schemeClr val="tx1"/>
                          </a:solidFill>
                          <a:latin typeface="+mj-lt"/>
                          <a:ea typeface="+mn-ea"/>
                          <a:cs typeface="+mn-cs"/>
                        </a:rPr>
                        <a:t>Gemüsespiess</a:t>
                      </a:r>
                      <a:r>
                        <a:rPr lang="de-DE" sz="1350" b="0" kern="1200" dirty="0" smtClean="0">
                          <a:solidFill>
                            <a:schemeClr val="tx1"/>
                          </a:solidFill>
                          <a:latin typeface="+mj-lt"/>
                          <a:ea typeface="+mn-ea"/>
                          <a:cs typeface="+mn-cs"/>
                        </a:rPr>
                        <a:t> </a:t>
                      </a:r>
                      <a:r>
                        <a:rPr lang="de-DE" sz="1350" b="0" kern="1200" dirty="0">
                          <a:solidFill>
                            <a:schemeClr val="tx1"/>
                          </a:solidFill>
                          <a:latin typeface="+mj-lt"/>
                          <a:ea typeface="+mn-ea"/>
                          <a:cs typeface="+mn-cs"/>
                        </a:rPr>
                        <a:t>gebraten</a:t>
                      </a:r>
                    </a:p>
                  </a:txBody>
                  <a:tcPr/>
                </a:tc>
                <a:tc>
                  <a:txBody>
                    <a:bodyPr/>
                    <a:lstStyle/>
                    <a:p>
                      <a:r>
                        <a:rPr lang="de-DE" dirty="0" smtClean="0">
                          <a:solidFill>
                            <a:schemeClr val="tx1"/>
                          </a:solidFill>
                          <a:latin typeface="+mj-lt"/>
                        </a:rPr>
                        <a:t>3,20</a:t>
                      </a:r>
                      <a:endParaRPr lang="de-DE" dirty="0">
                        <a:solidFill>
                          <a:schemeClr val="tx1"/>
                        </a:solidFill>
                        <a:latin typeface="+mj-lt"/>
                      </a:endParaRPr>
                    </a:p>
                  </a:txBody>
                  <a:tcPr/>
                </a:tc>
                <a:extLst>
                  <a:ext uri="{0D108BD9-81ED-4DB2-BD59-A6C34878D82A}">
                    <a16:rowId xmlns:a16="http://schemas.microsoft.com/office/drawing/2014/main" val="1235228439"/>
                  </a:ext>
                </a:extLst>
              </a:tr>
              <a:tr h="385011">
                <a:tc>
                  <a:txBody>
                    <a:bodyPr/>
                    <a:lstStyle/>
                    <a:p>
                      <a:r>
                        <a:rPr lang="de-DE" sz="1350" b="0" kern="1200" dirty="0">
                          <a:solidFill>
                            <a:schemeClr val="tx1"/>
                          </a:solidFill>
                          <a:latin typeface="+mj-lt"/>
                          <a:ea typeface="+mn-ea"/>
                          <a:cs typeface="+mn-cs"/>
                        </a:rPr>
                        <a:t>151</a:t>
                      </a:r>
                    </a:p>
                  </a:txBody>
                  <a:tcPr/>
                </a:tc>
                <a:tc>
                  <a:txBody>
                    <a:bodyPr/>
                    <a:lstStyle/>
                    <a:p>
                      <a:r>
                        <a:rPr lang="de-DE" sz="1350" b="0" kern="1200" dirty="0" smtClean="0">
                          <a:solidFill>
                            <a:schemeClr val="tx1"/>
                          </a:solidFill>
                          <a:latin typeface="+mj-lt"/>
                          <a:ea typeface="+mn-ea"/>
                          <a:cs typeface="+mn-cs"/>
                        </a:rPr>
                        <a:t>Mini-Plunder </a:t>
                      </a:r>
                      <a:r>
                        <a:rPr lang="de-DE" sz="1350" b="0" kern="1200" dirty="0">
                          <a:solidFill>
                            <a:schemeClr val="tx1"/>
                          </a:solidFill>
                          <a:latin typeface="+mj-lt"/>
                          <a:ea typeface="+mn-ea"/>
                          <a:cs typeface="+mn-cs"/>
                        </a:rPr>
                        <a:t>gemischt</a:t>
                      </a:r>
                    </a:p>
                  </a:txBody>
                  <a:tcPr/>
                </a:tc>
                <a:tc>
                  <a:txBody>
                    <a:bodyPr/>
                    <a:lstStyle/>
                    <a:p>
                      <a:r>
                        <a:rPr lang="de-DE" dirty="0" smtClean="0">
                          <a:solidFill>
                            <a:schemeClr val="tx1"/>
                          </a:solidFill>
                          <a:latin typeface="+mj-lt"/>
                        </a:rPr>
                        <a:t>2,00</a:t>
                      </a:r>
                      <a:endParaRPr lang="de-DE" dirty="0">
                        <a:solidFill>
                          <a:schemeClr val="tx1"/>
                        </a:solidFill>
                        <a:latin typeface="+mj-lt"/>
                      </a:endParaRPr>
                    </a:p>
                  </a:txBody>
                  <a:tcPr/>
                </a:tc>
                <a:extLst>
                  <a:ext uri="{0D108BD9-81ED-4DB2-BD59-A6C34878D82A}">
                    <a16:rowId xmlns:a16="http://schemas.microsoft.com/office/drawing/2014/main" val="888416350"/>
                  </a:ext>
                </a:extLst>
              </a:tr>
              <a:tr h="336884">
                <a:tc>
                  <a:txBody>
                    <a:bodyPr/>
                    <a:lstStyle/>
                    <a:p>
                      <a:r>
                        <a:rPr lang="de-DE" b="0" dirty="0">
                          <a:solidFill>
                            <a:schemeClr val="tx1"/>
                          </a:solidFill>
                          <a:latin typeface="+mj-lt"/>
                        </a:rPr>
                        <a:t>150</a:t>
                      </a:r>
                    </a:p>
                  </a:txBody>
                  <a:tcPr/>
                </a:tc>
                <a:tc>
                  <a:txBody>
                    <a:bodyPr/>
                    <a:lstStyle/>
                    <a:p>
                      <a:r>
                        <a:rPr lang="de-DE" b="0" dirty="0" smtClean="0">
                          <a:solidFill>
                            <a:schemeClr val="tx1"/>
                          </a:solidFill>
                          <a:latin typeface="+mj-lt"/>
                        </a:rPr>
                        <a:t>Mini-Croissant</a:t>
                      </a:r>
                      <a:endParaRPr lang="de-DE" b="0" dirty="0">
                        <a:solidFill>
                          <a:schemeClr val="tx1"/>
                        </a:solidFill>
                        <a:latin typeface="+mj-lt"/>
                      </a:endParaRPr>
                    </a:p>
                  </a:txBody>
                  <a:tcPr/>
                </a:tc>
                <a:tc>
                  <a:txBody>
                    <a:bodyPr/>
                    <a:lstStyle/>
                    <a:p>
                      <a:r>
                        <a:rPr lang="de-DE" dirty="0" smtClean="0">
                          <a:solidFill>
                            <a:schemeClr val="tx1"/>
                          </a:solidFill>
                          <a:latin typeface="+mj-lt"/>
                        </a:rPr>
                        <a:t>1,50</a:t>
                      </a:r>
                      <a:endParaRPr lang="de-DE" dirty="0">
                        <a:solidFill>
                          <a:schemeClr val="tx1"/>
                        </a:solidFill>
                        <a:latin typeface="+mj-lt"/>
                      </a:endParaRPr>
                    </a:p>
                  </a:txBody>
                  <a:tcPr/>
                </a:tc>
                <a:extLst>
                  <a:ext uri="{0D108BD9-81ED-4DB2-BD59-A6C34878D82A}">
                    <a16:rowId xmlns:a16="http://schemas.microsoft.com/office/drawing/2014/main" val="1214112111"/>
                  </a:ext>
                </a:extLst>
              </a:tr>
              <a:tr h="372979">
                <a:tc>
                  <a:txBody>
                    <a:bodyPr/>
                    <a:lstStyle/>
                    <a:p>
                      <a:r>
                        <a:rPr lang="de-DE" b="0" dirty="0">
                          <a:solidFill>
                            <a:schemeClr val="tx1"/>
                          </a:solidFill>
                          <a:latin typeface="+mj-lt"/>
                        </a:rPr>
                        <a:t>159</a:t>
                      </a:r>
                    </a:p>
                  </a:txBody>
                  <a:tcPr/>
                </a:tc>
                <a:tc>
                  <a:txBody>
                    <a:bodyPr/>
                    <a:lstStyle/>
                    <a:p>
                      <a:r>
                        <a:rPr lang="de-DE" b="0" dirty="0" smtClean="0">
                          <a:solidFill>
                            <a:schemeClr val="tx1"/>
                          </a:solidFill>
                          <a:latin typeface="+mj-lt"/>
                        </a:rPr>
                        <a:t>Mini-Schokocroissant</a:t>
                      </a:r>
                      <a:endParaRPr lang="de-DE" b="0" dirty="0">
                        <a:solidFill>
                          <a:schemeClr val="tx1"/>
                        </a:solidFill>
                        <a:latin typeface="+mj-lt"/>
                      </a:endParaRPr>
                    </a:p>
                  </a:txBody>
                  <a:tcPr/>
                </a:tc>
                <a:tc>
                  <a:txBody>
                    <a:bodyPr/>
                    <a:lstStyle/>
                    <a:p>
                      <a:r>
                        <a:rPr lang="de-DE" dirty="0" smtClean="0">
                          <a:solidFill>
                            <a:schemeClr val="tx1"/>
                          </a:solidFill>
                          <a:latin typeface="+mj-lt"/>
                        </a:rPr>
                        <a:t>2,10</a:t>
                      </a:r>
                      <a:endParaRPr lang="de-DE" dirty="0">
                        <a:solidFill>
                          <a:schemeClr val="tx1"/>
                        </a:solidFill>
                        <a:latin typeface="+mj-lt"/>
                      </a:endParaRPr>
                    </a:p>
                  </a:txBody>
                  <a:tcPr/>
                </a:tc>
                <a:extLst>
                  <a:ext uri="{0D108BD9-81ED-4DB2-BD59-A6C34878D82A}">
                    <a16:rowId xmlns:a16="http://schemas.microsoft.com/office/drawing/2014/main" val="3050209080"/>
                  </a:ext>
                </a:extLst>
              </a:tr>
              <a:tr h="409073">
                <a:tc>
                  <a:txBody>
                    <a:bodyPr/>
                    <a:lstStyle/>
                    <a:p>
                      <a:r>
                        <a:rPr lang="de-DE" sz="1350" kern="1200" dirty="0">
                          <a:solidFill>
                            <a:schemeClr val="tx1"/>
                          </a:solidFill>
                          <a:latin typeface="+mj-lt"/>
                          <a:ea typeface="+mn-ea"/>
                          <a:cs typeface="+mn-cs"/>
                        </a:rPr>
                        <a:t> 119</a:t>
                      </a:r>
                    </a:p>
                  </a:txBody>
                  <a:tcPr/>
                </a:tc>
                <a:tc>
                  <a:txBody>
                    <a:bodyPr/>
                    <a:lstStyle/>
                    <a:p>
                      <a:r>
                        <a:rPr lang="de-DE" sz="1350" kern="1200" dirty="0" smtClean="0">
                          <a:solidFill>
                            <a:schemeClr val="tx1"/>
                          </a:solidFill>
                          <a:latin typeface="+mj-lt"/>
                          <a:ea typeface="+mn-ea"/>
                          <a:cs typeface="+mn-cs"/>
                        </a:rPr>
                        <a:t>Mini-Vanillecroissant</a:t>
                      </a:r>
                      <a:endParaRPr lang="de-DE" sz="1350" kern="1200" dirty="0">
                        <a:solidFill>
                          <a:schemeClr val="tx1"/>
                        </a:solidFill>
                        <a:latin typeface="+mj-lt"/>
                        <a:ea typeface="+mn-ea"/>
                        <a:cs typeface="+mn-cs"/>
                      </a:endParaRPr>
                    </a:p>
                  </a:txBody>
                  <a:tcPr/>
                </a:tc>
                <a:tc>
                  <a:txBody>
                    <a:bodyPr/>
                    <a:lstStyle/>
                    <a:p>
                      <a:r>
                        <a:rPr lang="de-DE" dirty="0" smtClean="0">
                          <a:solidFill>
                            <a:schemeClr val="tx1"/>
                          </a:solidFill>
                          <a:latin typeface="+mj-lt"/>
                        </a:rPr>
                        <a:t>2,00</a:t>
                      </a:r>
                      <a:endParaRPr lang="de-DE" dirty="0">
                        <a:solidFill>
                          <a:schemeClr val="tx1"/>
                        </a:solidFill>
                        <a:latin typeface="+mj-lt"/>
                      </a:endParaRPr>
                    </a:p>
                  </a:txBody>
                  <a:tcPr/>
                </a:tc>
                <a:extLst>
                  <a:ext uri="{0D108BD9-81ED-4DB2-BD59-A6C34878D82A}">
                    <a16:rowId xmlns:a16="http://schemas.microsoft.com/office/drawing/2014/main" val="3607525612"/>
                  </a:ext>
                </a:extLst>
              </a:tr>
              <a:tr h="352527">
                <a:tc>
                  <a:txBody>
                    <a:bodyPr/>
                    <a:lstStyle/>
                    <a:p>
                      <a:r>
                        <a:rPr lang="de-DE" sz="1350" kern="1200" dirty="0">
                          <a:solidFill>
                            <a:schemeClr val="tx1"/>
                          </a:solidFill>
                          <a:latin typeface="+mj-lt"/>
                          <a:ea typeface="+mn-ea"/>
                          <a:cs typeface="+mn-cs"/>
                        </a:rPr>
                        <a:t>1428 </a:t>
                      </a:r>
                    </a:p>
                  </a:txBody>
                  <a:tcPr/>
                </a:tc>
                <a:tc>
                  <a:txBody>
                    <a:bodyPr/>
                    <a:lstStyle/>
                    <a:p>
                      <a:r>
                        <a:rPr lang="de-DE" sz="1350" kern="1200" dirty="0" smtClean="0">
                          <a:solidFill>
                            <a:schemeClr val="tx1"/>
                          </a:solidFill>
                          <a:latin typeface="+mj-lt"/>
                          <a:ea typeface="+mn-ea"/>
                          <a:cs typeface="+mn-cs"/>
                        </a:rPr>
                        <a:t>Mini-</a:t>
                      </a:r>
                      <a:r>
                        <a:rPr lang="de-DE" sz="1350" kern="1200" dirty="0" err="1" smtClean="0">
                          <a:solidFill>
                            <a:schemeClr val="tx1"/>
                          </a:solidFill>
                          <a:latin typeface="+mj-lt"/>
                          <a:ea typeface="+mn-ea"/>
                          <a:cs typeface="+mn-cs"/>
                        </a:rPr>
                        <a:t>Fruchtspiess</a:t>
                      </a:r>
                      <a:endParaRPr lang="de-DE" sz="1350" kern="1200" dirty="0">
                        <a:solidFill>
                          <a:schemeClr val="tx1"/>
                        </a:solidFill>
                        <a:latin typeface="+mj-lt"/>
                        <a:ea typeface="+mn-ea"/>
                        <a:cs typeface="+mn-cs"/>
                      </a:endParaRPr>
                    </a:p>
                  </a:txBody>
                  <a:tcPr/>
                </a:tc>
                <a:tc>
                  <a:txBody>
                    <a:bodyPr/>
                    <a:lstStyle/>
                    <a:p>
                      <a:r>
                        <a:rPr lang="de-DE" dirty="0">
                          <a:solidFill>
                            <a:schemeClr val="tx1"/>
                          </a:solidFill>
                          <a:latin typeface="+mj-lt"/>
                        </a:rPr>
                        <a:t>2,80</a:t>
                      </a:r>
                    </a:p>
                  </a:txBody>
                  <a:tcPr/>
                </a:tc>
                <a:extLst>
                  <a:ext uri="{0D108BD9-81ED-4DB2-BD59-A6C34878D82A}">
                    <a16:rowId xmlns:a16="http://schemas.microsoft.com/office/drawing/2014/main" val="2634068040"/>
                  </a:ext>
                </a:extLst>
              </a:tr>
              <a:tr h="357337">
                <a:tc>
                  <a:txBody>
                    <a:bodyPr/>
                    <a:lstStyle/>
                    <a:p>
                      <a:r>
                        <a:rPr lang="de-DE" sz="1350" kern="1200" dirty="0">
                          <a:solidFill>
                            <a:schemeClr val="tx1"/>
                          </a:solidFill>
                          <a:latin typeface="+mj-lt"/>
                          <a:ea typeface="+mn-ea"/>
                          <a:cs typeface="+mn-cs"/>
                        </a:rPr>
                        <a:t>431</a:t>
                      </a:r>
                    </a:p>
                  </a:txBody>
                  <a:tcPr/>
                </a:tc>
                <a:tc>
                  <a:txBody>
                    <a:bodyPr/>
                    <a:lstStyle/>
                    <a:p>
                      <a:r>
                        <a:rPr lang="de-DE" sz="1350" kern="1200" dirty="0">
                          <a:solidFill>
                            <a:schemeClr val="tx1"/>
                          </a:solidFill>
                          <a:latin typeface="+mj-lt"/>
                          <a:ea typeface="+mn-ea"/>
                          <a:cs typeface="+mn-cs"/>
                        </a:rPr>
                        <a:t>Kapselschnitte – versch. Sorten</a:t>
                      </a:r>
                    </a:p>
                  </a:txBody>
                  <a:tcPr/>
                </a:tc>
                <a:tc>
                  <a:txBody>
                    <a:bodyPr/>
                    <a:lstStyle/>
                    <a:p>
                      <a:r>
                        <a:rPr lang="de-DE" dirty="0" smtClean="0">
                          <a:solidFill>
                            <a:schemeClr val="tx1"/>
                          </a:solidFill>
                          <a:latin typeface="+mj-lt"/>
                        </a:rPr>
                        <a:t>2,50</a:t>
                      </a:r>
                      <a:endParaRPr lang="de-DE" dirty="0">
                        <a:solidFill>
                          <a:schemeClr val="tx1"/>
                        </a:solidFill>
                        <a:latin typeface="+mj-lt"/>
                      </a:endParaRPr>
                    </a:p>
                  </a:txBody>
                  <a:tcPr/>
                </a:tc>
                <a:extLst>
                  <a:ext uri="{0D108BD9-81ED-4DB2-BD59-A6C34878D82A}">
                    <a16:rowId xmlns:a16="http://schemas.microsoft.com/office/drawing/2014/main" val="4005307068"/>
                  </a:ext>
                </a:extLst>
              </a:tr>
              <a:tr h="606960">
                <a:tc>
                  <a:txBody>
                    <a:bodyPr/>
                    <a:lstStyle/>
                    <a:p>
                      <a:r>
                        <a:rPr lang="de-DE" sz="1350" kern="1200" dirty="0">
                          <a:solidFill>
                            <a:schemeClr val="tx1"/>
                          </a:solidFill>
                          <a:latin typeface="+mj-lt"/>
                          <a:ea typeface="+mn-ea"/>
                          <a:cs typeface="+mn-cs"/>
                        </a:rPr>
                        <a:t>436 </a:t>
                      </a:r>
                    </a:p>
                  </a:txBody>
                  <a:tcPr/>
                </a:tc>
                <a:tc>
                  <a:txBody>
                    <a:bodyPr/>
                    <a:lstStyle/>
                    <a:p>
                      <a:r>
                        <a:rPr lang="de-DE" sz="1350" kern="1200" dirty="0">
                          <a:solidFill>
                            <a:schemeClr val="tx1"/>
                          </a:solidFill>
                          <a:latin typeface="+mj-lt"/>
                          <a:ea typeface="+mn-ea"/>
                          <a:cs typeface="+mn-cs"/>
                        </a:rPr>
                        <a:t>Kapselfruchtschnitte – versch. Sorten</a:t>
                      </a:r>
                    </a:p>
                  </a:txBody>
                  <a:tcPr/>
                </a:tc>
                <a:tc>
                  <a:txBody>
                    <a:bodyPr/>
                    <a:lstStyle/>
                    <a:p>
                      <a:r>
                        <a:rPr lang="de-DE" dirty="0" smtClean="0">
                          <a:solidFill>
                            <a:schemeClr val="tx1"/>
                          </a:solidFill>
                          <a:latin typeface="+mj-lt"/>
                        </a:rPr>
                        <a:t>3,20</a:t>
                      </a:r>
                      <a:endParaRPr lang="de-DE" dirty="0">
                        <a:solidFill>
                          <a:schemeClr val="tx1"/>
                        </a:solidFill>
                        <a:latin typeface="+mj-lt"/>
                      </a:endParaRPr>
                    </a:p>
                  </a:txBody>
                  <a:tcPr/>
                </a:tc>
                <a:extLst>
                  <a:ext uri="{0D108BD9-81ED-4DB2-BD59-A6C34878D82A}">
                    <a16:rowId xmlns:a16="http://schemas.microsoft.com/office/drawing/2014/main" val="4198633635"/>
                  </a:ext>
                </a:extLst>
              </a:tr>
            </a:tbl>
          </a:graphicData>
        </a:graphic>
      </p:graphicFrame>
      <p:sp>
        <p:nvSpPr>
          <p:cNvPr id="14" name="Textfeld 13">
            <a:extLst>
              <a:ext uri="{FF2B5EF4-FFF2-40B4-BE49-F238E27FC236}">
                <a16:creationId xmlns:a16="http://schemas.microsoft.com/office/drawing/2014/main" id="{9F091EA1-87CD-4255-B43E-3B0F7CDC00D1}"/>
              </a:ext>
            </a:extLst>
          </p:cNvPr>
          <p:cNvSpPr txBox="1"/>
          <p:nvPr/>
        </p:nvSpPr>
        <p:spPr>
          <a:xfrm>
            <a:off x="475320" y="892083"/>
            <a:ext cx="4457627" cy="1569660"/>
          </a:xfrm>
          <a:prstGeom prst="rect">
            <a:avLst/>
          </a:prstGeom>
          <a:noFill/>
        </p:spPr>
        <p:txBody>
          <a:bodyPr wrap="square" rtlCol="0">
            <a:spAutoFit/>
          </a:bodyPr>
          <a:lstStyle/>
          <a:p>
            <a:pPr>
              <a:lnSpc>
                <a:spcPct val="150000"/>
              </a:lnSpc>
            </a:pPr>
            <a:r>
              <a:rPr lang="de-DE" sz="1600" b="1" dirty="0">
                <a:solidFill>
                  <a:srgbClr val="800080"/>
                </a:solidFill>
                <a:latin typeface="+mj-lt"/>
              </a:rPr>
              <a:t>Klein aber oho – unsere Produkte auf die Hand </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sp>
        <p:nvSpPr>
          <p:cNvPr id="15" name="Ellipse 14">
            <a:extLst>
              <a:ext uri="{FF2B5EF4-FFF2-40B4-BE49-F238E27FC236}">
                <a16:creationId xmlns:a16="http://schemas.microsoft.com/office/drawing/2014/main" id="{89D8DD16-3050-4551-AA2D-D9C4106246FE}"/>
              </a:ext>
            </a:extLst>
          </p:cNvPr>
          <p:cNvSpPr/>
          <p:nvPr/>
        </p:nvSpPr>
        <p:spPr>
          <a:xfrm>
            <a:off x="3669630" y="1819396"/>
            <a:ext cx="1094873" cy="565484"/>
          </a:xfrm>
          <a:prstGeom prst="ellipse">
            <a:avLst/>
          </a:prstGeom>
          <a:solidFill>
            <a:srgbClr val="800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herzhaft</a:t>
            </a:r>
          </a:p>
        </p:txBody>
      </p:sp>
      <p:sp>
        <p:nvSpPr>
          <p:cNvPr id="16" name="Ellipse 15">
            <a:extLst>
              <a:ext uri="{FF2B5EF4-FFF2-40B4-BE49-F238E27FC236}">
                <a16:creationId xmlns:a16="http://schemas.microsoft.com/office/drawing/2014/main" id="{5AD92402-A4D8-4471-9DF2-30FD5FD98C27}"/>
              </a:ext>
            </a:extLst>
          </p:cNvPr>
          <p:cNvSpPr/>
          <p:nvPr/>
        </p:nvSpPr>
        <p:spPr>
          <a:xfrm>
            <a:off x="3669630" y="6214158"/>
            <a:ext cx="1094873" cy="565484"/>
          </a:xfrm>
          <a:prstGeom prst="ellipse">
            <a:avLst/>
          </a:prstGeom>
          <a:solidFill>
            <a:srgbClr val="800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süß</a:t>
            </a:r>
          </a:p>
        </p:txBody>
      </p:sp>
    </p:spTree>
    <p:extLst>
      <p:ext uri="{BB962C8B-B14F-4D97-AF65-F5344CB8AC3E}">
        <p14:creationId xmlns:p14="http://schemas.microsoft.com/office/powerpoint/2010/main" val="1628561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1748</Words>
  <Application>Microsoft Office PowerPoint</Application>
  <PresentationFormat>A4-Papier (210 x 297 mm)</PresentationFormat>
  <Paragraphs>726</Paragraphs>
  <Slides>22</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Calibri Light</vt:lpstr>
      <vt:lpstr>Lucida Handwriting</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PC1</dc:creator>
  <cp:lastModifiedBy>Server</cp:lastModifiedBy>
  <cp:revision>409</cp:revision>
  <cp:lastPrinted>2017-05-02T09:47:56Z</cp:lastPrinted>
  <dcterms:created xsi:type="dcterms:W3CDTF">2015-02-06T08:19:36Z</dcterms:created>
  <dcterms:modified xsi:type="dcterms:W3CDTF">2026-02-16T14:26:07Z</dcterms:modified>
</cp:coreProperties>
</file>